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8" r:id="rId13"/>
    <p:sldId id="264" r:id="rId14"/>
    <p:sldId id="265" r:id="rId15"/>
    <p:sldId id="266" r:id="rId16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66FF99"/>
    <a:srgbClr val="FFFFFF"/>
    <a:srgbClr val="00FF00"/>
    <a:srgbClr val="FF0066"/>
    <a:srgbClr val="66FF33"/>
    <a:srgbClr val="00FFCC"/>
    <a:srgbClr val="FFFF66"/>
    <a:srgbClr val="FF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9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autoTitleDeleted val="1"/>
    <c:view3D>
      <c:rotX val="75"/>
      <c:rotY val="0"/>
      <c:depthPercent val="100"/>
      <c:rAngAx val="0"/>
      <c:perspective val="10"/>
    </c:view3D>
    <c:floor>
      <c:thickness val="0"/>
    </c:floor>
    <c:sideWall>
      <c:thickness val="0"/>
      <c:spPr>
        <a:noFill/>
        <a:ln w="25560">
          <a:noFill/>
        </a:ln>
      </c:spPr>
    </c:sideWall>
    <c:backWall>
      <c:thickness val="0"/>
      <c:spPr>
        <a:noFill/>
        <a:ln w="25560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EB966"/>
            </a:solidFill>
            <a:ln w="0">
              <a:noFill/>
            </a:ln>
          </c:spPr>
          <c:explosion val="5"/>
          <c:dPt>
            <c:idx val="0"/>
            <c:bubble3D val="0"/>
            <c:spPr>
              <a:gradFill>
                <a:gsLst>
                  <a:gs pos="0">
                    <a:srgbClr val="FFF0C9"/>
                  </a:gs>
                  <a:gs pos="100000">
                    <a:srgbClr val="FFE287"/>
                  </a:gs>
                </a:gsLst>
                <a:path path="circle">
                  <a:fillToRect t="95000" r="100000" b="5000"/>
                </a:path>
              </a:gradFill>
              <a:ln w="9360">
                <a:solidFill>
                  <a:srgbClr val="C9B463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1-EE11-4BF1-88E8-41991D5AC880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E2EFD5"/>
                  </a:gs>
                  <a:gs pos="100000">
                    <a:srgbClr val="C1DDA2"/>
                  </a:gs>
                </a:gsLst>
                <a:path path="circle">
                  <a:fillToRect t="95000" r="100000" b="5000"/>
                </a:path>
              </a:gradFill>
              <a:ln w="9360">
                <a:solidFill>
                  <a:srgbClr val="98AC81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3-EE11-4BF1-88E8-41991D5AC880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CBEDFC"/>
                  </a:gs>
                  <a:gs pos="100000">
                    <a:srgbClr val="86DAFF"/>
                  </a:gs>
                </a:gsLst>
                <a:path path="circle">
                  <a:fillToRect t="95000" r="100000" b="5000"/>
                </a:path>
              </a:gradFill>
              <a:ln w="9360">
                <a:solidFill>
                  <a:srgbClr val="68ADC4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5-EE11-4BF1-88E8-41991D5AC88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300" b="0" strike="noStrike" spc="-1">
                        <a:latin typeface="Arial"/>
                      </a:rPr>
                      <a:t>Налоговые доходы  27,6 %</a:t>
                    </a:r>
                  </a:p>
                  <a:p>
                    <a:endParaRPr lang="ru-RU"/>
                  </a:p>
                </c:rich>
              </c:tx>
              <c:spPr/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11-4BF1-88E8-41991D5AC88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300" b="0" strike="noStrike" spc="-1">
                        <a:latin typeface="Arial"/>
                      </a:rPr>
                      <a:t>Неналоговые доходы 4,2 %</a:t>
                    </a:r>
                  </a:p>
                  <a:p>
                    <a:endParaRPr lang="ru-RU"/>
                  </a:p>
                </c:rich>
              </c:tx>
              <c:spPr/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E11-4BF1-88E8-41991D5AC88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 b="0" strike="noStrike" spc="-1">
                        <a:solidFill>
                          <a:srgbClr val="000000"/>
                        </a:solidFill>
                        <a:latin typeface="Arial"/>
                      </a:rPr>
                      <a:t>Безвозмездные поступления 68,2 %</a:t>
                    </a:r>
                  </a:p>
                  <a:p>
                    <a:endParaRPr lang="ru-RU"/>
                  </a:p>
                </c:rich>
              </c:tx>
              <c:spPr/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E11-4BF1-88E8-41991D5AC8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200" b="0" strike="noStrike" spc="-1">
                    <a:solidFill>
                      <a:srgbClr val="000000"/>
                    </a:solidFill>
                    <a:latin typeface="Book Antiqua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•Налоговые доходы  27,6 %</c:v>
                </c:pt>
                <c:pt idx="1">
                  <c:v>•Неналоговые доходы 4,2 %</c:v>
                </c:pt>
                <c:pt idx="2">
                  <c:v>•Безвозмездные поступления 68,2 %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78048</c:v>
                </c:pt>
                <c:pt idx="1">
                  <c:v>12064.8</c:v>
                </c:pt>
                <c:pt idx="2">
                  <c:v>192713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11-4BF1-88E8-41991D5AC880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9CB084"/>
            </a:solidFill>
            <a:ln w="0">
              <a:noFill/>
            </a:ln>
          </c:spPr>
          <c:dPt>
            <c:idx val="0"/>
            <c:bubble3D val="0"/>
            <c:spPr>
              <a:gradFill>
                <a:gsLst>
                  <a:gs pos="0">
                    <a:srgbClr val="FFF0C9"/>
                  </a:gs>
                  <a:gs pos="100000">
                    <a:srgbClr val="FFE287"/>
                  </a:gs>
                </a:gsLst>
                <a:path path="circle">
                  <a:fillToRect t="95000" r="100000" b="5000"/>
                </a:path>
              </a:gradFill>
              <a:ln w="9360">
                <a:solidFill>
                  <a:srgbClr val="C9B463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8-EE11-4BF1-88E8-41991D5AC880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E2EFD5"/>
                  </a:gs>
                  <a:gs pos="100000">
                    <a:srgbClr val="C1DDA2"/>
                  </a:gs>
                </a:gsLst>
                <a:path path="circle">
                  <a:fillToRect t="95000" r="100000" b="5000"/>
                </a:path>
              </a:gradFill>
              <a:ln w="9360">
                <a:solidFill>
                  <a:srgbClr val="98AC81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A-EE11-4BF1-88E8-41991D5AC880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CBEDFC"/>
                  </a:gs>
                  <a:gs pos="100000">
                    <a:srgbClr val="86DAFF"/>
                  </a:gs>
                </a:gsLst>
                <a:path path="circle">
                  <a:fillToRect t="95000" r="100000" b="5000"/>
                </a:path>
              </a:gradFill>
              <a:ln w="9360">
                <a:solidFill>
                  <a:srgbClr val="68ADC4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C-EE11-4BF1-88E8-41991D5AC880}"/>
              </c:ext>
            </c:extLst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EE11-4BF1-88E8-41991D5AC880}"/>
                </c:ext>
              </c:extLst>
            </c:dLbl>
            <c:dLbl>
              <c:idx val="1"/>
              <c:spPr/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EE11-4BF1-88E8-41991D5AC880}"/>
                </c:ext>
              </c:extLst>
            </c:dLbl>
            <c:dLbl>
              <c:idx val="2"/>
              <c:spPr/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EE11-4BF1-88E8-41991D5AC8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0" strike="noStrike" spc="-1">
                    <a:solidFill>
                      <a:srgbClr val="FFFFFF"/>
                    </a:solidFill>
                    <a:latin typeface="Book Antiqua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•Налоговые доходы  27,6 %</c:v>
                </c:pt>
                <c:pt idx="1">
                  <c:v>•Неналоговые доходы 4,2 %</c:v>
                </c:pt>
                <c:pt idx="2">
                  <c:v>•Безвозмездные поступления 68,2 %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27.595785108713599</c:v>
                </c:pt>
                <c:pt idx="1">
                  <c:v>4.2658060191114098</c:v>
                </c:pt>
                <c:pt idx="2">
                  <c:v>68.138408872175006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E11-4BF1-88E8-41991D5AC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1"/>
  </c:chart>
  <c:spPr>
    <a:noFill/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811338953107855E-2"/>
          <c:y val="9.2342195526997878E-2"/>
          <c:w val="0.84062698377548462"/>
          <c:h val="0.68667877264049915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FF66"/>
            </a:solidFill>
          </c:spPr>
          <c:explosion val="13"/>
          <c:dPt>
            <c:idx val="0"/>
            <c:bubble3D val="0"/>
            <c:explosion val="20"/>
            <c:spPr>
              <a:solidFill>
                <a:srgbClr val="FF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06-49DB-89EC-EF33F2799251}"/>
              </c:ext>
            </c:extLst>
          </c:dPt>
          <c:dPt>
            <c:idx val="1"/>
            <c:bubble3D val="0"/>
            <c:explosion val="29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06-49DB-89EC-EF33F2799251}"/>
              </c:ext>
            </c:extLst>
          </c:dPt>
          <c:dPt>
            <c:idx val="2"/>
            <c:bubble3D val="0"/>
            <c:explosion val="23"/>
            <c:spPr>
              <a:solidFill>
                <a:srgbClr val="66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D06-49DB-89EC-EF33F2799251}"/>
              </c:ext>
            </c:extLst>
          </c:dPt>
          <c:dPt>
            <c:idx val="3"/>
            <c:bubble3D val="0"/>
            <c:explosion val="17"/>
            <c:spPr>
              <a:solidFill>
                <a:srgbClr val="66FF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D06-49DB-89EC-EF33F2799251}"/>
              </c:ext>
            </c:extLst>
          </c:dPt>
          <c:dPt>
            <c:idx val="4"/>
            <c:bubble3D val="0"/>
            <c:explosion val="8"/>
            <c:spPr>
              <a:solidFill>
                <a:srgbClr val="FF00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D06-49DB-89EC-EF33F27992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•НДФЛ 96,6%</c:v>
                </c:pt>
                <c:pt idx="1">
                  <c:v>•Доходы от уплаты акцизов 0,8%</c:v>
                </c:pt>
                <c:pt idx="2">
                  <c:v>•Налог на совокупнй доход 2,4%</c:v>
                </c:pt>
                <c:pt idx="3">
                  <c:v>•Земельный налог 0,1%</c:v>
                </c:pt>
                <c:pt idx="4">
                  <c:v>•Налог на имущество 0,1%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75356.399999999994</c:v>
                </c:pt>
                <c:pt idx="1">
                  <c:v>644.70000000000005</c:v>
                </c:pt>
                <c:pt idx="2">
                  <c:v>1900.5</c:v>
                </c:pt>
                <c:pt idx="3">
                  <c:v>113.1</c:v>
                </c:pt>
                <c:pt idx="4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D06-49DB-89EC-EF33F2799251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2D06-49DB-89EC-EF33F27992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2D06-49DB-89EC-EF33F27992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2D06-49DB-89EC-EF33F27992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2D06-49DB-89EC-EF33F27992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2D06-49DB-89EC-EF33F27992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•НДФЛ 96,6%</c:v>
                </c:pt>
                <c:pt idx="1">
                  <c:v>•Доходы от уплаты акцизов 0,8%</c:v>
                </c:pt>
                <c:pt idx="2">
                  <c:v>•Налог на совокупнй доход 2,4%</c:v>
                </c:pt>
                <c:pt idx="3">
                  <c:v>•Земельный налог 0,1%</c:v>
                </c:pt>
                <c:pt idx="4">
                  <c:v>•Налог на имущество 0,1%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96.551353013530104</c:v>
                </c:pt>
                <c:pt idx="1">
                  <c:v>0.82603013530135305</c:v>
                </c:pt>
                <c:pt idx="2">
                  <c:v>2.43503997539975</c:v>
                </c:pt>
                <c:pt idx="3">
                  <c:v>0.14491082410824099</c:v>
                </c:pt>
                <c:pt idx="4">
                  <c:v>4.2666051660516603E-2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D06-49DB-89EC-EF33F2799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accent4">
            <a:lumMod val="40000"/>
            <a:lumOff val="6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autoTitleDeleted val="1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2020 год - 46  888,0 тыс.руб.</c:v>
                </c:pt>
              </c:strCache>
            </c:strRef>
          </c:tx>
          <c:spPr>
            <a:solidFill>
              <a:srgbClr val="00B0F0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798-47F6-985C-8F9FDC61684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798-47F6-985C-8F9FDC61684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4798-47F6-985C-8F9FDC61684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4798-47F6-985C-8F9FDC616849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4798-47F6-985C-8F9FDC616849}"/>
              </c:ext>
            </c:extLst>
          </c:dPt>
          <c:dLbls>
            <c:dLbl>
              <c:idx val="0"/>
              <c:layout>
                <c:manualLayout>
                  <c:x val="-8.5034013605442393E-3"/>
                  <c:y val="-3.04551354903046E-2"/>
                </c:manualLayout>
              </c:layout>
              <c:numFmt formatCode="General" sourceLinked="0"/>
              <c:spPr>
                <a:solidFill>
                  <a:srgbClr val="00B0F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798-47F6-985C-8F9FDC616849}"/>
                </c:ext>
              </c:extLst>
            </c:dLbl>
            <c:dLbl>
              <c:idx val="1"/>
              <c:layout>
                <c:manualLayout>
                  <c:x val="-1.19046949488457E-2"/>
                  <c:y val="-5.3882070558148101E-2"/>
                </c:manualLayout>
              </c:layout>
              <c:numFmt formatCode="General" sourceLinked="0"/>
              <c:spPr>
                <a:solidFill>
                  <a:srgbClr val="00B0F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798-47F6-985C-8F9FDC616849}"/>
                </c:ext>
              </c:extLst>
            </c:dLbl>
            <c:dLbl>
              <c:idx val="2"/>
              <c:layout>
                <c:manualLayout>
                  <c:x val="-2.3809523809523898E-2"/>
                  <c:y val="-4.6854054600468702E-2"/>
                </c:manualLayout>
              </c:layout>
              <c:numFmt formatCode="General" sourceLinked="0"/>
              <c:spPr>
                <a:solidFill>
                  <a:srgbClr val="00B0F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798-47F6-985C-8F9FDC616849}"/>
                </c:ext>
              </c:extLst>
            </c:dLbl>
            <c:dLbl>
              <c:idx val="3"/>
              <c:layout>
                <c:manualLayout>
                  <c:x val="-2.2108843537415001E-2"/>
                  <c:y val="-3.2797838220328099E-2"/>
                </c:manualLayout>
              </c:layout>
              <c:numFmt formatCode="General" sourceLinked="0"/>
              <c:spPr>
                <a:solidFill>
                  <a:srgbClr val="00B0F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798-47F6-985C-8F9FDC616849}"/>
                </c:ext>
              </c:extLst>
            </c:dLbl>
            <c:dLbl>
              <c:idx val="4"/>
              <c:layout>
                <c:manualLayout>
                  <c:x val="-2.04081632653061E-2"/>
                  <c:y val="-3.9825946410398397E-2"/>
                </c:manualLayout>
              </c:layout>
              <c:numFmt formatCode="General" sourceLinked="0"/>
              <c:spPr>
                <a:solidFill>
                  <a:srgbClr val="00B0F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798-47F6-985C-8F9FDC616849}"/>
                </c:ext>
              </c:extLst>
            </c:dLbl>
            <c:numFmt formatCode="General" sourceLinked="0"/>
            <c:spPr>
              <a:solidFill>
                <a:srgbClr val="00B0F0"/>
              </a:solidFill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0" strike="noStrike" spc="-1" baseline="0">
                    <a:solidFill>
                      <a:schemeClr val="tx1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Акцизы</c:v>
                </c:pt>
                <c:pt idx="5">
                  <c:v>Гос пошлина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45556.5</c:v>
                </c:pt>
                <c:pt idx="1">
                  <c:v>634.5</c:v>
                </c:pt>
                <c:pt idx="2">
                  <c:v>60.2</c:v>
                </c:pt>
                <c:pt idx="3">
                  <c:v>61</c:v>
                </c:pt>
                <c:pt idx="4">
                  <c:v>546.5</c:v>
                </c:pt>
                <c:pt idx="5">
                  <c:v>29.2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A-4798-47F6-985C-8F9FDC616849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2021 год - 78 048,0 тыс.руб.</c:v>
                </c:pt>
              </c:strCache>
            </c:strRef>
          </c:tx>
          <c:spPr>
            <a:solidFill>
              <a:srgbClr val="FFFF00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C-4798-47F6-985C-8F9FDC616849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E-4798-47F6-985C-8F9FDC61684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0-4798-47F6-985C-8F9FDC616849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2-4798-47F6-985C-8F9FDC616849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4-4798-47F6-985C-8F9FDC616849}"/>
              </c:ext>
            </c:extLst>
          </c:dPt>
          <c:dLbls>
            <c:dLbl>
              <c:idx val="0"/>
              <c:layout>
                <c:manualLayout>
                  <c:x val="4.9319727891156503E-2"/>
                  <c:y val="-4.4511351870445297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798-47F6-985C-8F9FDC616849}"/>
                </c:ext>
              </c:extLst>
            </c:dLbl>
            <c:dLbl>
              <c:idx val="1"/>
              <c:layout>
                <c:manualLayout>
                  <c:x val="3.2312992125984298E-2"/>
                  <c:y val="-9.3708016968546401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798-47F6-985C-8F9FDC616849}"/>
                </c:ext>
              </c:extLst>
            </c:dLbl>
            <c:dLbl>
              <c:idx val="2"/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10-4798-47F6-985C-8F9FDC616849}"/>
                </c:ext>
              </c:extLst>
            </c:dLbl>
            <c:dLbl>
              <c:idx val="3"/>
              <c:layout>
                <c:manualLayout>
                  <c:x val="2.3809523809523801E-2"/>
                  <c:y val="-3.2797838220328099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798-47F6-985C-8F9FDC616849}"/>
                </c:ext>
              </c:extLst>
            </c:dLbl>
            <c:dLbl>
              <c:idx val="4"/>
              <c:layout>
                <c:manualLayout>
                  <c:x val="2.7210884353741398E-2"/>
                  <c:y val="-3.9825946410398397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798-47F6-985C-8F9FDC616849}"/>
                </c:ext>
              </c:extLst>
            </c:dLbl>
            <c:numFmt formatCode="General" sourceLinked="0"/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0" strike="noStrike" spc="-1" baseline="0">
                    <a:solidFill>
                      <a:schemeClr val="tx1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Акцизы</c:v>
                </c:pt>
                <c:pt idx="5">
                  <c:v>Гос пошлина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75356.399999999994</c:v>
                </c:pt>
                <c:pt idx="1">
                  <c:v>1900.5</c:v>
                </c:pt>
                <c:pt idx="2">
                  <c:v>33.299999999999997</c:v>
                </c:pt>
                <c:pt idx="3">
                  <c:v>113.1</c:v>
                </c:pt>
                <c:pt idx="4">
                  <c:v>644.70000000000005</c:v>
                </c:pt>
                <c:pt idx="5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15-4798-47F6-985C-8F9FDC616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848122"/>
        <c:axId val="41308406"/>
        <c:axId val="0"/>
      </c:bar3DChart>
      <c:catAx>
        <c:axId val="5884812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FFFFFF"/>
                </a:solidFill>
                <a:latin typeface="Book Antiqua"/>
              </a:defRPr>
            </a:pPr>
            <a:endParaRPr lang="ru-RU"/>
          </a:p>
        </c:txPr>
        <c:crossAx val="41308406"/>
        <c:crosses val="autoZero"/>
        <c:auto val="1"/>
        <c:lblAlgn val="ctr"/>
        <c:lblOffset val="100"/>
        <c:noMultiLvlLbl val="0"/>
      </c:catAx>
      <c:valAx>
        <c:axId val="41308406"/>
        <c:scaling>
          <c:orientation val="minMax"/>
        </c:scaling>
        <c:delete val="0"/>
        <c:axPos val="l"/>
        <c:majorGridlines>
          <c:spPr>
            <a:ln w="9360">
              <a:solidFill>
                <a:srgbClr val="FFFFFF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FFFFFF"/>
                </a:solidFill>
                <a:latin typeface="Book Antiqua"/>
              </a:defRPr>
            </a:pPr>
            <a:endParaRPr lang="ru-RU"/>
          </a:p>
        </c:txPr>
        <c:crossAx val="58848122"/>
        <c:crosses val="autoZero"/>
        <c:crossBetween val="between"/>
      </c:valAx>
    </c:plotArea>
    <c:legend>
      <c:legendPos val="b"/>
      <c:layout/>
      <c:overlay val="0"/>
      <c:spPr>
        <a:noFill/>
        <a:ln w="0">
          <a:noFill/>
        </a:ln>
      </c:spPr>
      <c:txPr>
        <a:bodyPr/>
        <a:lstStyle/>
        <a:p>
          <a:pPr>
            <a:defRPr sz="1197" b="0" strike="noStrike" spc="-1">
              <a:solidFill>
                <a:srgbClr val="FFFFFF"/>
              </a:solidFill>
              <a:latin typeface="Book Antiqua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autoTitleDeleted val="1"/>
    <c:view3D>
      <c:rotX val="25"/>
      <c:rotY val="30"/>
      <c:rAngAx val="0"/>
      <c:perspective val="0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>
        <c:manualLayout>
          <c:layoutTarget val="inner"/>
          <c:xMode val="edge"/>
          <c:yMode val="edge"/>
          <c:x val="7.161201903440266E-2"/>
          <c:y val="9.0595753596871068E-2"/>
          <c:w val="0.84061116031886596"/>
          <c:h val="0.59284866261610403"/>
        </c:manualLayout>
      </c:layout>
      <c:area3DChart>
        <c:grouping val="stacke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FF00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212-4D04-BCED-5F800A52A6F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7212-4D04-BCED-5F800A52A6F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7212-4D04-BCED-5F800A52A6F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7212-4D04-BCED-5F800A52A6F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7212-4D04-BCED-5F800A52A6F6}"/>
              </c:ext>
            </c:extLst>
          </c:dPt>
          <c:dLbls>
            <c:dLbl>
              <c:idx val="0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7212-4D04-BCED-5F800A52A6F6}"/>
                </c:ext>
              </c:extLst>
            </c:dLbl>
            <c:dLbl>
              <c:idx val="1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7212-4D04-BCED-5F800A52A6F6}"/>
                </c:ext>
              </c:extLst>
            </c:dLbl>
            <c:dLbl>
              <c:idx val="2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7212-4D04-BCED-5F800A52A6F6}"/>
                </c:ext>
              </c:extLst>
            </c:dLbl>
            <c:dLbl>
              <c:idx val="3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7212-4D04-BCED-5F800A52A6F6}"/>
                </c:ext>
              </c:extLst>
            </c:dLbl>
            <c:dLbl>
              <c:idx val="4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7212-4D04-BCED-5F800A52A6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FFFFFF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•От использования имущества 6756,7 тыс. руб. (56,0 %)</c:v>
                </c:pt>
                <c:pt idx="1">
                  <c:v>•Плата за негативное воздействие на окружающую среду 0%</c:v>
                </c:pt>
                <c:pt idx="2">
                  <c:v>•От оказания платных услуг казенными учреждениями 4374,8 тыс.руб.       (36,3%)</c:v>
                </c:pt>
                <c:pt idx="3">
                  <c:v>•От реализации имущества 0%</c:v>
                </c:pt>
                <c:pt idx="4">
                  <c:v>•Штрафы 933,3 тыс. руб. (7,7%)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6756.7</c:v>
                </c:pt>
                <c:pt idx="1">
                  <c:v>0</c:v>
                </c:pt>
                <c:pt idx="2">
                  <c:v>4374.8</c:v>
                </c:pt>
                <c:pt idx="3">
                  <c:v>0</c:v>
                </c:pt>
                <c:pt idx="4">
                  <c:v>933.3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212-4D04-BCED-5F800A52A6F6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9CB084"/>
            </a:solidFill>
            <a:ln w="0">
              <a:noFill/>
            </a:ln>
            <a:effectLst>
              <a:outerShdw blurRad="50800" dist="50800" dir="5400000" algn="ctr" rotWithShape="0">
                <a:srgbClr val="FF0000"/>
              </a:outerShdw>
            </a:effectLst>
          </c:spPr>
          <c:dPt>
            <c:idx val="0"/>
            <c:bubble3D val="0"/>
            <c:spPr>
              <a:gradFill>
                <a:gsLst>
                  <a:gs pos="0">
                    <a:srgbClr val="C4A837"/>
                  </a:gs>
                  <a:gs pos="100000">
                    <a:srgbClr val="6B5C1B"/>
                  </a:gs>
                </a:gsLst>
                <a:path path="circle">
                  <a:fillToRect t="95000" r="100000" b="5000"/>
                </a:path>
              </a:gradFill>
              <a:ln w="0">
                <a:noFill/>
              </a:ln>
              <a:effectLst>
                <a:outerShdw blurRad="50800" dist="50800" dir="5400000" algn="ctr" rotWithShape="0">
                  <a:srgbClr val="FF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7212-4D04-BCED-5F800A52A6F6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809B5F"/>
                  </a:gs>
                  <a:gs pos="100000">
                    <a:srgbClr val="455532"/>
                  </a:gs>
                </a:gsLst>
                <a:path path="circle">
                  <a:fillToRect t="95000" r="100000" b="5000"/>
                </a:path>
              </a:gradFill>
              <a:ln w="0">
                <a:noFill/>
              </a:ln>
              <a:effectLst>
                <a:outerShdw blurRad="50800" dist="50800" dir="5400000" algn="ctr" rotWithShape="0">
                  <a:srgbClr val="FF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7212-4D04-BCED-5F800A52A6F6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3E9CBD"/>
                  </a:gs>
                  <a:gs pos="100000">
                    <a:srgbClr val="1E5568"/>
                  </a:gs>
                </a:gsLst>
                <a:path path="circle">
                  <a:fillToRect t="95000" r="100000" b="5000"/>
                </a:path>
              </a:gradFill>
              <a:ln w="0">
                <a:noFill/>
              </a:ln>
              <a:effectLst>
                <a:outerShdw blurRad="50800" dist="50800" dir="5400000" algn="ctr" rotWithShape="0">
                  <a:srgbClr val="FF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7212-4D04-BCED-5F800A52A6F6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rgbClr val="3661C5"/>
                  </a:gs>
                  <a:gs pos="100000">
                    <a:srgbClr val="1B336B"/>
                  </a:gs>
                </a:gsLst>
                <a:path path="circle">
                  <a:fillToRect t="95000" r="100000" b="5000"/>
                </a:path>
              </a:gradFill>
              <a:ln w="0">
                <a:noFill/>
              </a:ln>
              <a:effectLst>
                <a:outerShdw blurRad="50800" dist="50800" dir="5400000" algn="ctr" rotWithShape="0">
                  <a:srgbClr val="FF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7212-4D04-BCED-5F800A52A6F6}"/>
              </c:ext>
            </c:extLst>
          </c:dPt>
          <c:dPt>
            <c:idx val="4"/>
            <c:bubble3D val="0"/>
            <c:spPr>
              <a:gradFill>
                <a:gsLst>
                  <a:gs pos="0">
                    <a:srgbClr val="583EBD"/>
                  </a:gs>
                  <a:gs pos="100000">
                    <a:srgbClr val="2E1E68"/>
                  </a:gs>
                </a:gsLst>
                <a:path path="circle">
                  <a:fillToRect t="95000" r="100000" b="5000"/>
                </a:path>
              </a:gradFill>
              <a:ln w="0">
                <a:noFill/>
              </a:ln>
              <a:effectLst>
                <a:outerShdw blurRad="50800" dist="50800" dir="5400000" algn="ctr" rotWithShape="0">
                  <a:srgbClr val="FF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7212-4D04-BCED-5F800A52A6F6}"/>
              </c:ext>
            </c:extLst>
          </c:dPt>
          <c:dLbls>
            <c:dLbl>
              <c:idx val="0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7212-4D04-BCED-5F800A52A6F6}"/>
                </c:ext>
              </c:extLst>
            </c:dLbl>
            <c:dLbl>
              <c:idx val="1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7212-4D04-BCED-5F800A52A6F6}"/>
                </c:ext>
              </c:extLst>
            </c:dLbl>
            <c:dLbl>
              <c:idx val="2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7212-4D04-BCED-5F800A52A6F6}"/>
                </c:ext>
              </c:extLst>
            </c:dLbl>
            <c:dLbl>
              <c:idx val="3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7212-4D04-BCED-5F800A52A6F6}"/>
                </c:ext>
              </c:extLst>
            </c:dLbl>
            <c:dLbl>
              <c:idx val="4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4-7212-4D04-BCED-5F800A52A6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FFFFFF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•От использования имущества 6756,7 тыс. руб. (56,0 %)</c:v>
                </c:pt>
                <c:pt idx="1">
                  <c:v>•Плата за негативное воздействие на окружающую среду 0%</c:v>
                </c:pt>
                <c:pt idx="2">
                  <c:v>•От оказания платных услуг казенными учреждениями 4374,8 тыс.руб.       (36,3%)</c:v>
                </c:pt>
                <c:pt idx="3">
                  <c:v>•От реализации имущества 0%</c:v>
                </c:pt>
                <c:pt idx="4">
                  <c:v>•Штрафы 933,3 тыс. руб. (7,7%)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56.0034148929116</c:v>
                </c:pt>
                <c:pt idx="1">
                  <c:v>0</c:v>
                </c:pt>
                <c:pt idx="2">
                  <c:v>36.260858033286901</c:v>
                </c:pt>
                <c:pt idx="3">
                  <c:v>0</c:v>
                </c:pt>
                <c:pt idx="4">
                  <c:v>7.7357270738014696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212-4D04-BCED-5F800A52A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96"/>
        <c:axId val="2326596"/>
        <c:axId val="47705421"/>
        <c:axId val="0"/>
      </c:area3DChart>
      <c:catAx>
        <c:axId val="23265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360">
            <a:solidFill>
              <a:srgbClr val="B9B9B9"/>
            </a:solidFill>
            <a:round/>
          </a:ln>
        </c:spPr>
        <c:txPr>
          <a:bodyPr/>
          <a:lstStyle/>
          <a:p>
            <a:pPr>
              <a:defRPr sz="1000" b="1" i="0" strike="noStrike" spc="-1" baseline="0">
                <a:solidFill>
                  <a:schemeClr val="tx1"/>
                </a:solidFill>
                <a:latin typeface="Book Antiqua"/>
              </a:defRPr>
            </a:pPr>
            <a:endParaRPr lang="ru-RU"/>
          </a:p>
        </c:txPr>
        <c:crossAx val="47705421"/>
        <c:crosses val="autoZero"/>
        <c:auto val="1"/>
        <c:lblAlgn val="ctr"/>
        <c:lblOffset val="100"/>
        <c:noMultiLvlLbl val="0"/>
      </c:catAx>
      <c:valAx>
        <c:axId val="47705421"/>
        <c:scaling>
          <c:orientation val="minMax"/>
        </c:scaling>
        <c:delete val="0"/>
        <c:axPos val="l"/>
        <c:majorGridlines>
          <c:spPr>
            <a:ln w="9360">
              <a:solidFill>
                <a:srgbClr val="B9B9B9"/>
              </a:solidFill>
              <a:round/>
            </a:ln>
          </c:spPr>
        </c:majorGridlines>
        <c:numFmt formatCode="#,##0.00" sourceLinked="0"/>
        <c:majorTickMark val="out"/>
        <c:minorTickMark val="none"/>
        <c:tickLblPos val="nextTo"/>
        <c:spPr>
          <a:ln w="9360">
            <a:solidFill>
              <a:srgbClr val="B9B9B9"/>
            </a:solidFill>
            <a:round/>
          </a:ln>
        </c:spPr>
        <c:txPr>
          <a:bodyPr/>
          <a:lstStyle/>
          <a:p>
            <a:pPr>
              <a:defRPr sz="1000" b="1" i="0" strike="noStrike" spc="-1" baseline="0">
                <a:solidFill>
                  <a:schemeClr val="tx1"/>
                </a:solidFill>
                <a:latin typeface="Book Antiqua"/>
              </a:defRPr>
            </a:pPr>
            <a:endParaRPr lang="ru-RU"/>
          </a:p>
        </c:txPr>
        <c:crossAx val="2326596"/>
        <c:crosses val="autoZero"/>
        <c:crossBetween val="midCat"/>
      </c:valAx>
    </c:plotArea>
    <c:plotVisOnly val="1"/>
    <c:dispBlanksAs val="zero"/>
    <c:showDLblsOverMax val="1"/>
  </c:chart>
  <c:spPr>
    <a:noFill/>
    <a:ln w="9360"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autoTitleDeleted val="1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2020 год - 8 920,2 тыс.руб.</c:v>
                </c:pt>
              </c:strCache>
            </c:strRef>
          </c:tx>
          <c:spPr>
            <a:solidFill>
              <a:srgbClr val="6666FF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197-40C1-AA66-E74720ED4C05}"/>
              </c:ext>
            </c:extLst>
          </c:dPt>
          <c:dPt>
            <c:idx val="1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197-40C1-AA66-E74720ED4C05}"/>
              </c:ext>
            </c:extLst>
          </c:dPt>
          <c:dPt>
            <c:idx val="2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197-40C1-AA66-E74720ED4C05}"/>
              </c:ext>
            </c:extLst>
          </c:dPt>
          <c:dPt>
            <c:idx val="3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197-40C1-AA66-E74720ED4C05}"/>
              </c:ext>
            </c:extLst>
          </c:dPt>
          <c:dPt>
            <c:idx val="4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F197-40C1-AA66-E74720ED4C05}"/>
              </c:ext>
            </c:extLst>
          </c:dPt>
          <c:dLbls>
            <c:dLbl>
              <c:idx val="0"/>
              <c:layout>
                <c:manualLayout>
                  <c:x val="-8.5034013605442393E-3"/>
                  <c:y val="-3.04551354903046E-2"/>
                </c:manualLayout>
              </c:layout>
              <c:numFmt formatCode="General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97-40C1-AA66-E74720ED4C05}"/>
                </c:ext>
              </c:extLst>
            </c:dLbl>
            <c:dLbl>
              <c:idx val="1"/>
              <c:layout>
                <c:manualLayout>
                  <c:x val="-1.19046949488457E-2"/>
                  <c:y val="-5.3882070558148101E-2"/>
                </c:manualLayout>
              </c:layout>
              <c:numFmt formatCode="General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97-40C1-AA66-E74720ED4C05}"/>
                </c:ext>
              </c:extLst>
            </c:dLbl>
            <c:dLbl>
              <c:idx val="2"/>
              <c:layout>
                <c:manualLayout>
                  <c:x val="-2.3809523809523898E-2"/>
                  <c:y val="-4.6854054600468702E-2"/>
                </c:manualLayout>
              </c:layout>
              <c:numFmt formatCode="General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97-40C1-AA66-E74720ED4C05}"/>
                </c:ext>
              </c:extLst>
            </c:dLbl>
            <c:dLbl>
              <c:idx val="3"/>
              <c:layout>
                <c:manualLayout>
                  <c:x val="-2.2108843537415001E-2"/>
                  <c:y val="-3.2797838220328099E-2"/>
                </c:manualLayout>
              </c:layout>
              <c:numFmt formatCode="General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197-40C1-AA66-E74720ED4C05}"/>
                </c:ext>
              </c:extLst>
            </c:dLbl>
            <c:dLbl>
              <c:idx val="4"/>
              <c:layout>
                <c:manualLayout>
                  <c:x val="-2.04081632653061E-2"/>
                  <c:y val="-3.9825946410398397E-2"/>
                </c:manualLayout>
              </c:layout>
              <c:numFmt formatCode="General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197-40C1-AA66-E74720ED4C05}"/>
                </c:ext>
              </c:extLst>
            </c:dLbl>
            <c:numFmt formatCode="General" sourceLinked="0"/>
            <c:spPr>
              <a:solidFill>
                <a:srgbClr val="6666FF"/>
              </a:solidFill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0" strike="noStrike" spc="-1" baseline="0">
                    <a:solidFill>
                      <a:schemeClr val="tx1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От использования имущества</c:v>
                </c:pt>
                <c:pt idx="1">
                  <c:v>От оказания платных услуг</c:v>
                </c:pt>
                <c:pt idx="2">
                  <c:v>От реализации имущества</c:v>
                </c:pt>
                <c:pt idx="3">
                  <c:v>За негативное воздействие на окружающую среду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5116.8</c:v>
                </c:pt>
                <c:pt idx="1">
                  <c:v>3169.4</c:v>
                </c:pt>
                <c:pt idx="2">
                  <c:v>116.7</c:v>
                </c:pt>
                <c:pt idx="3">
                  <c:v>17</c:v>
                </c:pt>
                <c:pt idx="4">
                  <c:v>500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97-40C1-AA66-E74720ED4C05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2021 год - 12 064,8  тыс.руб.</c:v>
                </c:pt>
              </c:strCache>
            </c:strRef>
          </c:tx>
          <c:spPr>
            <a:solidFill>
              <a:srgbClr val="FFFF00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C-F197-40C1-AA66-E74720ED4C05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E-F197-40C1-AA66-E74720ED4C0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0-F197-40C1-AA66-E74720ED4C05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2-F197-40C1-AA66-E74720ED4C05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4-F197-40C1-AA66-E74720ED4C05}"/>
              </c:ext>
            </c:extLst>
          </c:dPt>
          <c:dLbls>
            <c:dLbl>
              <c:idx val="0"/>
              <c:layout>
                <c:manualLayout>
                  <c:x val="4.9319727891156503E-2"/>
                  <c:y val="-4.4511351870445297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197-40C1-AA66-E74720ED4C05}"/>
                </c:ext>
              </c:extLst>
            </c:dLbl>
            <c:dLbl>
              <c:idx val="1"/>
              <c:layout>
                <c:manualLayout>
                  <c:x val="4.1666733622582899E-2"/>
                  <c:y val="-5.3882070558148101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197-40C1-AA66-E74720ED4C05}"/>
                </c:ext>
              </c:extLst>
            </c:dLbl>
            <c:dLbl>
              <c:idx val="2"/>
              <c:layout>
                <c:manualLayout>
                  <c:x val="2.8911564625850299E-2"/>
                  <c:y val="-4.6854054600468702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197-40C1-AA66-E74720ED4C05}"/>
                </c:ext>
              </c:extLst>
            </c:dLbl>
            <c:dLbl>
              <c:idx val="3"/>
              <c:layout>
                <c:manualLayout>
                  <c:x val="2.3809523809523801E-2"/>
                  <c:y val="-3.2797838220328099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197-40C1-AA66-E74720ED4C05}"/>
                </c:ext>
              </c:extLst>
            </c:dLbl>
            <c:dLbl>
              <c:idx val="4"/>
              <c:layout>
                <c:manualLayout>
                  <c:x val="2.7210884353741398E-2"/>
                  <c:y val="-3.9825946410398397E-2"/>
                </c:manualLayout>
              </c:layout>
              <c:numFmt formatCode="General" sourceLinked="0"/>
              <c:spPr>
                <a:solidFill>
                  <a:srgbClr val="FFFF00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197-40C1-AA66-E74720ED4C05}"/>
                </c:ext>
              </c:extLst>
            </c:dLbl>
            <c:numFmt formatCode="General" sourceLinked="0"/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0" strike="noStrike" spc="-1" baseline="0">
                    <a:solidFill>
                      <a:schemeClr val="tx1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От использования имущества</c:v>
                </c:pt>
                <c:pt idx="1">
                  <c:v>От оказания платных услуг</c:v>
                </c:pt>
                <c:pt idx="2">
                  <c:v>От реализации имущества</c:v>
                </c:pt>
                <c:pt idx="3">
                  <c:v>За негативное воздействие на окружающую среду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6756.7</c:v>
                </c:pt>
                <c:pt idx="1">
                  <c:v>4374.8</c:v>
                </c:pt>
                <c:pt idx="2">
                  <c:v>0</c:v>
                </c:pt>
                <c:pt idx="3">
                  <c:v>0</c:v>
                </c:pt>
                <c:pt idx="4">
                  <c:v>933.3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F197-40C1-AA66-E74720ED4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974115"/>
        <c:axId val="42956869"/>
        <c:axId val="0"/>
      </c:bar3DChart>
      <c:catAx>
        <c:axId val="7697411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 baseline="0">
                <a:solidFill>
                  <a:schemeClr val="tx1"/>
                </a:solidFill>
                <a:latin typeface="Book Antiqua"/>
              </a:defRPr>
            </a:pPr>
            <a:endParaRPr lang="ru-RU"/>
          </a:p>
        </c:txPr>
        <c:crossAx val="42956869"/>
        <c:crosses val="autoZero"/>
        <c:auto val="1"/>
        <c:lblAlgn val="ctr"/>
        <c:lblOffset val="100"/>
        <c:noMultiLvlLbl val="0"/>
      </c:catAx>
      <c:valAx>
        <c:axId val="42956869"/>
        <c:scaling>
          <c:orientation val="minMax"/>
        </c:scaling>
        <c:delete val="0"/>
        <c:axPos val="l"/>
        <c:majorGridlines>
          <c:spPr>
            <a:ln w="9360">
              <a:solidFill>
                <a:srgbClr val="FFFFFF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 baseline="0">
                <a:solidFill>
                  <a:schemeClr val="tx1"/>
                </a:solidFill>
                <a:latin typeface="Book Antiqua"/>
              </a:defRPr>
            </a:pPr>
            <a:endParaRPr lang="ru-RU"/>
          </a:p>
        </c:txPr>
        <c:crossAx val="76974115"/>
        <c:crosses val="autoZero"/>
        <c:crossBetween val="between"/>
      </c:valAx>
    </c:plotArea>
    <c:legend>
      <c:legendPos val="b"/>
      <c:layout/>
      <c:overlay val="0"/>
      <c:spPr>
        <a:noFill/>
        <a:ln w="0">
          <a:noFill/>
        </a:ln>
      </c:spPr>
      <c:txPr>
        <a:bodyPr/>
        <a:lstStyle/>
        <a:p>
          <a:pPr>
            <a:defRPr sz="1197" b="0" strike="noStrike" spc="-1" baseline="0">
              <a:solidFill>
                <a:schemeClr val="tx1"/>
              </a:solidFill>
              <a:latin typeface="Book Antiqua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978937569529542E-2"/>
          <c:y val="6.2499830253122661E-2"/>
          <c:w val="0.54196942477793908"/>
          <c:h val="0.820797736604837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757-4DAE-9F3E-3ED9D3B8D6D4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757-4DAE-9F3E-3ED9D3B8D6D4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757-4DAE-9F3E-3ED9D3B8D6D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757-4DAE-9F3E-3ED9D3B8D6D4}"/>
              </c:ext>
            </c:extLst>
          </c:dPt>
          <c:dPt>
            <c:idx val="4"/>
            <c:bubble3D val="0"/>
            <c:spPr>
              <a:solidFill>
                <a:srgbClr val="00FF00"/>
              </a:soli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757-4DAE-9F3E-3ED9D3B8D6D4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9BB-4C13-9CD7-8E95D40FC441}"/>
              </c:ext>
            </c:extLst>
          </c:dPt>
          <c:dLbls>
            <c:dLbl>
              <c:idx val="0"/>
              <c:layout>
                <c:manualLayout>
                  <c:x val="-6.1116859576866717E-2"/>
                  <c:y val="-7.871133602626245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smtClean="0">
                        <a:solidFill>
                          <a:schemeClr val="bg1"/>
                        </a:solidFill>
                      </a:rPr>
                      <a:t>Дотации  </a:t>
                    </a:r>
                    <a:r>
                      <a:rPr lang="ru-RU" baseline="0">
                        <a:solidFill>
                          <a:schemeClr val="bg1"/>
                        </a:solidFill>
                      </a:rPr>
                      <a:t>77 </a:t>
                    </a:r>
                    <a:r>
                      <a:rPr lang="ru-RU" baseline="0" smtClean="0">
                        <a:solidFill>
                          <a:schemeClr val="bg1"/>
                        </a:solidFill>
                      </a:rPr>
                      <a:t>626,0 тыс. руб.</a:t>
                    </a:r>
                    <a:endParaRPr lang="ru-RU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FFFF00"/>
                </a:solidFill>
                <a:ln>
                  <a:noFill/>
                </a:ln>
                <a:effectLst/>
              </c:sp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57-4DAE-9F3E-3ED9D3B8D6D4}"/>
                </c:ext>
              </c:extLst>
            </c:dLbl>
            <c:dLbl>
              <c:idx val="1"/>
              <c:layout>
                <c:manualLayout>
                  <c:x val="5.651128668296522E-2"/>
                  <c:y val="0.30938880648351591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Субсидии  3 293,6 тыс.руб.</a:t>
                    </a:r>
                    <a:endParaRPr lang="ru-RU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FFFFFF"/>
                </a:solidFill>
                <a:ln>
                  <a:noFill/>
                </a:ln>
                <a:effectLst/>
              </c:sp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57-4DAE-9F3E-3ED9D3B8D6D4}"/>
                </c:ext>
              </c:extLst>
            </c:dLbl>
            <c:dLbl>
              <c:idx val="2"/>
              <c:layout>
                <c:manualLayout>
                  <c:x val="1.4580367262376119E-2"/>
                  <c:y val="4.837999400163034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Субвенции  98481,8 тыс.руб. </a:t>
                    </a:r>
                    <a:endParaRPr lang="ru-RU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7030A0"/>
                </a:solidFill>
                <a:ln>
                  <a:noFill/>
                </a:ln>
                <a:effectLst/>
              </c:sp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757-4DAE-9F3E-3ED9D3B8D6D4}"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Иные </a:t>
                    </a:r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МБТ </a:t>
                    </a: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 4973,4 т..р.</a:t>
                    </a:r>
                    <a:endParaRPr lang="ru-RU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FF0000"/>
                </a:solidFill>
                <a:ln>
                  <a:noFill/>
                </a:ln>
                <a:effectLst/>
              </c:sp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57-4DAE-9F3E-3ED9D3B8D6D4}"/>
                </c:ext>
              </c:extLst>
            </c:dLbl>
            <c:dLbl>
              <c:idx val="4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smtClean="0">
                        <a:solidFill>
                          <a:schemeClr val="bg1"/>
                        </a:solidFill>
                      </a:rPr>
                      <a:t>Доходы </a:t>
                    </a:r>
                    <a:r>
                      <a:rPr lang="ru-RU" baseline="0">
                        <a:solidFill>
                          <a:schemeClr val="bg1"/>
                        </a:solidFill>
                      </a:rPr>
                      <a:t>от возврата субсидий БУ </a:t>
                    </a:r>
                    <a:r>
                      <a:rPr lang="ru-RU" baseline="0" smtClean="0">
                        <a:solidFill>
                          <a:schemeClr val="bg1"/>
                        </a:solidFill>
                      </a:rPr>
                      <a:t> 8901,9 т.руб.</a:t>
                    </a:r>
                    <a:endParaRPr lang="ru-RU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00FF00"/>
                </a:solidFill>
                <a:ln>
                  <a:noFill/>
                </a:ln>
                <a:effectLst/>
              </c:sp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757-4DAE-9F3E-3ED9D3B8D6D4}"/>
                </c:ext>
              </c:extLst>
            </c:dLbl>
            <c:dLbl>
              <c:idx val="5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aseline="0">
                        <a:solidFill>
                          <a:schemeClr val="tx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•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Доходы от возврата целевых средств 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--563,7 тыс. .руб.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9BB-4C13-9CD7-8E95D40FC4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•Дотации 44,2 %</c:v>
                </c:pt>
                <c:pt idx="1">
                  <c:v>•Субсидии 1,0%</c:v>
                </c:pt>
                <c:pt idx="2">
                  <c:v>•Субвенции 50,0 %</c:v>
                </c:pt>
                <c:pt idx="3">
                  <c:v>•Иные МБТ 2,9 %</c:v>
                </c:pt>
                <c:pt idx="4">
                  <c:v>•Доходы от возврата субсидий БУ 2,5 %</c:v>
                </c:pt>
                <c:pt idx="5">
                  <c:v>•Доходы от возврата целевых средств -0,6%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77626</c:v>
                </c:pt>
                <c:pt idx="1">
                  <c:v>3293.6</c:v>
                </c:pt>
                <c:pt idx="2" formatCode="General">
                  <c:v>98481.8</c:v>
                </c:pt>
                <c:pt idx="3" formatCode="General">
                  <c:v>4973.3999999999996</c:v>
                </c:pt>
                <c:pt idx="4" formatCode="General">
                  <c:v>8901.9</c:v>
                </c:pt>
                <c:pt idx="5" formatCode="General">
                  <c:v>-563.70000000000005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BB-4C13-9CD7-8E95D40FC4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63000"/>
                      <a:satMod val="165000"/>
                    </a:schemeClr>
                  </a:gs>
                  <a:gs pos="30000">
                    <a:schemeClr val="accent1">
                      <a:shade val="58000"/>
                      <a:satMod val="165000"/>
                    </a:schemeClr>
                  </a:gs>
                  <a:gs pos="75000">
                    <a:schemeClr val="accent1">
                      <a:shade val="30000"/>
                      <a:satMod val="175000"/>
                    </a:schemeClr>
                  </a:gs>
                  <a:gs pos="100000">
                    <a:schemeClr val="accent1">
                      <a:shade val="15000"/>
                      <a:satMod val="175000"/>
                    </a:schemeClr>
                  </a:gs>
                </a:gsLst>
                <a:path path="circle">
                  <a:fillToRect l="5000" t="100000" r="120000" b="10000"/>
                </a:path>
              </a:gra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D757-4DAE-9F3E-3ED9D3B8D6D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63000"/>
                      <a:satMod val="165000"/>
                    </a:schemeClr>
                  </a:gs>
                  <a:gs pos="30000">
                    <a:schemeClr val="accent2">
                      <a:shade val="58000"/>
                      <a:satMod val="165000"/>
                    </a:schemeClr>
                  </a:gs>
                  <a:gs pos="75000">
                    <a:schemeClr val="accent2">
                      <a:shade val="30000"/>
                      <a:satMod val="175000"/>
                    </a:schemeClr>
                  </a:gs>
                  <a:gs pos="100000">
                    <a:schemeClr val="accent2">
                      <a:shade val="15000"/>
                      <a:satMod val="175000"/>
                    </a:schemeClr>
                  </a:gs>
                </a:gsLst>
                <a:path path="circle">
                  <a:fillToRect l="5000" t="100000" r="120000" b="10000"/>
                </a:path>
              </a:gra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D757-4DAE-9F3E-3ED9D3B8D6D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63000"/>
                      <a:satMod val="165000"/>
                    </a:schemeClr>
                  </a:gs>
                  <a:gs pos="30000">
                    <a:schemeClr val="accent3">
                      <a:shade val="58000"/>
                      <a:satMod val="165000"/>
                    </a:schemeClr>
                  </a:gs>
                  <a:gs pos="75000">
                    <a:schemeClr val="accent3">
                      <a:shade val="30000"/>
                      <a:satMod val="175000"/>
                    </a:schemeClr>
                  </a:gs>
                  <a:gs pos="100000">
                    <a:schemeClr val="accent3">
                      <a:shade val="15000"/>
                      <a:satMod val="175000"/>
                    </a:schemeClr>
                  </a:gs>
                </a:gsLst>
                <a:path path="circle">
                  <a:fillToRect l="5000" t="100000" r="120000" b="10000"/>
                </a:path>
              </a:gra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D757-4DAE-9F3E-3ED9D3B8D6D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63000"/>
                      <a:satMod val="165000"/>
                    </a:schemeClr>
                  </a:gs>
                  <a:gs pos="30000">
                    <a:schemeClr val="accent4">
                      <a:shade val="58000"/>
                      <a:satMod val="165000"/>
                    </a:schemeClr>
                  </a:gs>
                  <a:gs pos="75000">
                    <a:schemeClr val="accent4">
                      <a:shade val="30000"/>
                      <a:satMod val="175000"/>
                    </a:schemeClr>
                  </a:gs>
                  <a:gs pos="100000">
                    <a:schemeClr val="accent4">
                      <a:shade val="15000"/>
                      <a:satMod val="175000"/>
                    </a:schemeClr>
                  </a:gs>
                </a:gsLst>
                <a:path path="circle">
                  <a:fillToRect l="5000" t="100000" r="120000" b="10000"/>
                </a:path>
              </a:gra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D757-4DAE-9F3E-3ED9D3B8D6D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63000"/>
                      <a:satMod val="165000"/>
                    </a:schemeClr>
                  </a:gs>
                  <a:gs pos="30000">
                    <a:schemeClr val="accent5">
                      <a:shade val="58000"/>
                      <a:satMod val="165000"/>
                    </a:schemeClr>
                  </a:gs>
                  <a:gs pos="75000">
                    <a:schemeClr val="accent5">
                      <a:shade val="30000"/>
                      <a:satMod val="175000"/>
                    </a:schemeClr>
                  </a:gs>
                  <a:gs pos="100000">
                    <a:schemeClr val="accent5">
                      <a:shade val="15000"/>
                      <a:satMod val="175000"/>
                    </a:schemeClr>
                  </a:gs>
                </a:gsLst>
                <a:path path="circle">
                  <a:fillToRect l="5000" t="100000" r="120000" b="10000"/>
                </a:path>
              </a:gra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D757-4DAE-9F3E-3ED9D3B8D6D4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63000"/>
                      <a:satMod val="165000"/>
                    </a:schemeClr>
                  </a:gs>
                  <a:gs pos="30000">
                    <a:schemeClr val="accent6">
                      <a:shade val="58000"/>
                      <a:satMod val="165000"/>
                    </a:schemeClr>
                  </a:gs>
                  <a:gs pos="75000">
                    <a:schemeClr val="accent6">
                      <a:shade val="30000"/>
                      <a:satMod val="175000"/>
                    </a:schemeClr>
                  </a:gs>
                  <a:gs pos="100000">
                    <a:schemeClr val="accent6">
                      <a:shade val="15000"/>
                      <a:satMod val="175000"/>
                    </a:schemeClr>
                  </a:gs>
                </a:gsLst>
                <a:path path="circle">
                  <a:fillToRect l="5000" t="100000" r="120000" b="10000"/>
                </a:path>
              </a:gradFill>
              <a:ln>
                <a:noFill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D757-4DAE-9F3E-3ED9D3B8D6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•Дотации 44,2 %</c:v>
                </c:pt>
                <c:pt idx="1">
                  <c:v>•Субсидии 1,0%</c:v>
                </c:pt>
                <c:pt idx="2">
                  <c:v>•Субвенции 50,0 %</c:v>
                </c:pt>
                <c:pt idx="3">
                  <c:v>•Иные МБТ 2,9 %</c:v>
                </c:pt>
                <c:pt idx="4">
                  <c:v>•Доходы от возврата субсидий БУ 2,5 %</c:v>
                </c:pt>
                <c:pt idx="5">
                  <c:v>•Доходы от возврата целевых средств -0,6%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40.280624555686437</c:v>
                </c:pt>
                <c:pt idx="1">
                  <c:v>1.7090699641435709</c:v>
                </c:pt>
                <c:pt idx="2">
                  <c:v>51.102831671968161</c:v>
                </c:pt>
                <c:pt idx="3">
                  <c:v>2.5807288558633821</c:v>
                </c:pt>
                <c:pt idx="4">
                  <c:v>4.6192524635079106</c:v>
                </c:pt>
                <c:pt idx="5">
                  <c:v>-0.29250751116945928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BB-4C13-9CD7-8E95D40FC441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solidFill>
      <a:schemeClr val="accent3"/>
    </a:solidFill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autoTitleDeleted val="1"/>
    <c:view3D>
      <c:rotX val="40"/>
      <c:rotY val="4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>
        <c:manualLayout>
          <c:layoutTarget val="inner"/>
          <c:xMode val="edge"/>
          <c:yMode val="edge"/>
          <c:x val="0.11201516342286499"/>
          <c:y val="1.68669898399628E-2"/>
          <c:w val="0.86075539734640105"/>
          <c:h val="0.8497244172919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2020 год - 202 283,1 тыс.руб.</c:v>
                </c:pt>
              </c:strCache>
            </c:strRef>
          </c:tx>
          <c:spPr>
            <a:solidFill>
              <a:srgbClr val="66FF99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66FF9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B17-48A8-837D-550D78F7CCF2}"/>
              </c:ext>
            </c:extLst>
          </c:dPt>
          <c:dPt>
            <c:idx val="1"/>
            <c:invertIfNegative val="0"/>
            <c:bubble3D val="0"/>
            <c:spPr>
              <a:solidFill>
                <a:srgbClr val="66FF9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B17-48A8-837D-550D78F7CCF2}"/>
              </c:ext>
            </c:extLst>
          </c:dPt>
          <c:dPt>
            <c:idx val="2"/>
            <c:invertIfNegative val="0"/>
            <c:bubble3D val="0"/>
            <c:spPr>
              <a:solidFill>
                <a:srgbClr val="66FF9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B17-48A8-837D-550D78F7CCF2}"/>
              </c:ext>
            </c:extLst>
          </c:dPt>
          <c:dPt>
            <c:idx val="3"/>
            <c:invertIfNegative val="0"/>
            <c:bubble3D val="0"/>
            <c:spPr>
              <a:solidFill>
                <a:srgbClr val="66FF9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B17-48A8-837D-550D78F7CCF2}"/>
              </c:ext>
            </c:extLst>
          </c:dPt>
          <c:dPt>
            <c:idx val="4"/>
            <c:invertIfNegative val="0"/>
            <c:bubble3D val="0"/>
            <c:spPr>
              <a:solidFill>
                <a:srgbClr val="66FF9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7B17-48A8-837D-550D78F7CCF2}"/>
              </c:ext>
            </c:extLst>
          </c:dPt>
          <c:dPt>
            <c:idx val="5"/>
            <c:invertIfNegative val="0"/>
            <c:bubble3D val="0"/>
            <c:spPr>
              <a:solidFill>
                <a:srgbClr val="66FF9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7B17-48A8-837D-550D78F7CCF2}"/>
              </c:ext>
            </c:extLst>
          </c:dPt>
          <c:dLbls>
            <c:dLbl>
              <c:idx val="0"/>
              <c:layout>
                <c:manualLayout>
                  <c:x val="-8.5034013605442393E-3"/>
                  <c:y val="-3.04551354903046E-2"/>
                </c:manualLayout>
              </c:layout>
              <c:numFmt formatCode="#,##0.0" sourceLinked="0"/>
              <c:spPr>
                <a:solidFill>
                  <a:srgbClr val="66FF99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17-48A8-837D-550D78F7CCF2}"/>
                </c:ext>
              </c:extLst>
            </c:dLbl>
            <c:dLbl>
              <c:idx val="1"/>
              <c:layout>
                <c:manualLayout>
                  <c:x val="1.53061894048958E-2"/>
                  <c:y val="-5.3882070558148101E-2"/>
                </c:manualLayout>
              </c:layout>
              <c:numFmt formatCode="#,##0.0" sourceLinked="0"/>
              <c:spPr>
                <a:solidFill>
                  <a:srgbClr val="66FF99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17-48A8-837D-550D78F7CCF2}"/>
                </c:ext>
              </c:extLst>
            </c:dLbl>
            <c:dLbl>
              <c:idx val="2"/>
              <c:layout>
                <c:manualLayout>
                  <c:x val="-2.3809523809523898E-2"/>
                  <c:y val="-4.6854054600468702E-2"/>
                </c:manualLayout>
              </c:layout>
              <c:numFmt formatCode="#,##0.0" sourceLinked="0"/>
              <c:spPr>
                <a:solidFill>
                  <a:srgbClr val="66FF99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17-48A8-837D-550D78F7CCF2}"/>
                </c:ext>
              </c:extLst>
            </c:dLbl>
            <c:dLbl>
              <c:idx val="3"/>
              <c:layout>
                <c:manualLayout>
                  <c:x val="-2.2108843537415001E-2"/>
                  <c:y val="-3.2797838220328099E-2"/>
                </c:manualLayout>
              </c:layout>
              <c:numFmt formatCode="#,##0.0" sourceLinked="0"/>
              <c:spPr>
                <a:solidFill>
                  <a:srgbClr val="66FF99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B17-48A8-837D-550D78F7CCF2}"/>
                </c:ext>
              </c:extLst>
            </c:dLbl>
            <c:dLbl>
              <c:idx val="4"/>
              <c:layout>
                <c:manualLayout>
                  <c:x val="-2.04081632653061E-2"/>
                  <c:y val="-3.9825946410398397E-2"/>
                </c:manualLayout>
              </c:layout>
              <c:numFmt formatCode="#,##0.0" sourceLinked="0"/>
              <c:spPr>
                <a:solidFill>
                  <a:srgbClr val="66FF99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B17-48A8-837D-550D78F7CCF2}"/>
                </c:ext>
              </c:extLst>
            </c:dLbl>
            <c:dLbl>
              <c:idx val="5"/>
              <c:layout>
                <c:manualLayout>
                  <c:x val="-4.7619047619047797E-2"/>
                  <c:y val="2.3427027300234299E-2"/>
                </c:manualLayout>
              </c:layout>
              <c:numFmt formatCode="#,##0.0" sourceLinked="0"/>
              <c:spPr>
                <a:solidFill>
                  <a:srgbClr val="66FF99"/>
                </a:solidFill>
              </c:spPr>
              <c:txPr>
                <a:bodyPr wrap="square"/>
                <a:lstStyle/>
                <a:p>
                  <a:pPr>
                    <a:defRPr sz="1197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B17-48A8-837D-550D78F7CCF2}"/>
                </c:ext>
              </c:extLst>
            </c:dLbl>
            <c:numFmt formatCode="#,##0.0" sourceLinked="0"/>
            <c:spPr>
              <a:solidFill>
                <a:srgbClr val="66FF99"/>
              </a:solidFill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0" strike="noStrike" spc="-1" baseline="0">
                    <a:solidFill>
                      <a:schemeClr val="tx1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Доходы от возврата субсидий БУ</c:v>
                </c:pt>
                <c:pt idx="5">
                  <c:v>Доходы от возврата целевых средств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93574</c:v>
                </c:pt>
                <c:pt idx="1">
                  <c:v>4992.3</c:v>
                </c:pt>
                <c:pt idx="2">
                  <c:v>97860.7</c:v>
                </c:pt>
                <c:pt idx="3">
                  <c:v>731.2</c:v>
                </c:pt>
                <c:pt idx="4">
                  <c:v>6615.4</c:v>
                </c:pt>
                <c:pt idx="5">
                  <c:v>-1490.5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B17-48A8-837D-550D78F7CCF2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2021 год - 192 713,0 тыс.руб.</c:v>
                </c:pt>
              </c:strCache>
            </c:strRef>
          </c:tx>
          <c:spPr>
            <a:solidFill>
              <a:srgbClr val="6666FF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E-7B17-48A8-837D-550D78F7CCF2}"/>
              </c:ext>
            </c:extLst>
          </c:dPt>
          <c:dPt>
            <c:idx val="1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0-7B17-48A8-837D-550D78F7CCF2}"/>
              </c:ext>
            </c:extLst>
          </c:dPt>
          <c:dPt>
            <c:idx val="2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2-7B17-48A8-837D-550D78F7CCF2}"/>
              </c:ext>
            </c:extLst>
          </c:dPt>
          <c:dPt>
            <c:idx val="3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4-7B17-48A8-837D-550D78F7CCF2}"/>
              </c:ext>
            </c:extLst>
          </c:dPt>
          <c:dPt>
            <c:idx val="4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6-7B17-48A8-837D-550D78F7CCF2}"/>
              </c:ext>
            </c:extLst>
          </c:dPt>
          <c:dPt>
            <c:idx val="5"/>
            <c:invertIfNegative val="0"/>
            <c:bubble3D val="0"/>
            <c:spPr>
              <a:solidFill>
                <a:srgbClr val="6666F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8-7B17-48A8-837D-550D78F7CCF2}"/>
              </c:ext>
            </c:extLst>
          </c:dPt>
          <c:dLbls>
            <c:dLbl>
              <c:idx val="0"/>
              <c:layout>
                <c:manualLayout>
                  <c:x val="2.2108843537415001E-2"/>
                  <c:y val="-0.11713513650117199"/>
                </c:manualLayout>
              </c:layout>
              <c:numFmt formatCode="#,##0.0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7B17-48A8-837D-550D78F7CCF2}"/>
                </c:ext>
              </c:extLst>
            </c:dLbl>
            <c:dLbl>
              <c:idx val="1"/>
              <c:layout>
                <c:manualLayout>
                  <c:x val="4.1666733622582899E-2"/>
                  <c:y val="-5.3882070558148101E-2"/>
                </c:manualLayout>
              </c:layout>
              <c:numFmt formatCode="#,##0.0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B17-48A8-837D-550D78F7CCF2}"/>
                </c:ext>
              </c:extLst>
            </c:dLbl>
            <c:dLbl>
              <c:idx val="2"/>
              <c:layout>
                <c:manualLayout>
                  <c:x val="5.6122448979591802E-2"/>
                  <c:y val="-4.6854054600468702E-2"/>
                </c:manualLayout>
              </c:layout>
              <c:numFmt formatCode="#,##0.0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B17-48A8-837D-550D78F7CCF2}"/>
                </c:ext>
              </c:extLst>
            </c:dLbl>
            <c:dLbl>
              <c:idx val="3"/>
              <c:layout>
                <c:manualLayout>
                  <c:x val="8.5034013605442306E-3"/>
                  <c:y val="-0.105421622851055"/>
                </c:manualLayout>
              </c:layout>
              <c:numFmt formatCode="#,##0.0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B17-48A8-837D-550D78F7CCF2}"/>
                </c:ext>
              </c:extLst>
            </c:dLbl>
            <c:dLbl>
              <c:idx val="4"/>
              <c:layout>
                <c:manualLayout>
                  <c:x val="2.7210884353741398E-2"/>
                  <c:y val="-3.9825946410398397E-2"/>
                </c:manualLayout>
              </c:layout>
              <c:numFmt formatCode="#,##0.0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7B17-48A8-837D-550D78F7CCF2}"/>
                </c:ext>
              </c:extLst>
            </c:dLbl>
            <c:dLbl>
              <c:idx val="5"/>
              <c:layout>
                <c:manualLayout>
                  <c:x val="5.6122448979591698E-2"/>
                  <c:y val="-2.8112432760281001E-2"/>
                </c:manualLayout>
              </c:layout>
              <c:numFmt formatCode="#,##0.0" sourceLinked="0"/>
              <c:spPr>
                <a:solidFill>
                  <a:srgbClr val="6666FF"/>
                </a:solidFill>
              </c:spPr>
              <c:txPr>
                <a:bodyPr wrap="square"/>
                <a:lstStyle/>
                <a:p>
                  <a:pPr>
                    <a:defRPr sz="1197" b="0" strike="noStrike" spc="-1">
                      <a:solidFill>
                        <a:srgbClr val="FFFFFF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7B17-48A8-837D-550D78F7CCF2}"/>
                </c:ext>
              </c:extLst>
            </c:dLbl>
            <c:numFmt formatCode="#,##0.0" sourceLinked="0"/>
            <c:spPr>
              <a:solidFill>
                <a:srgbClr val="6666FF"/>
              </a:solidFill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197" b="0" strike="noStrike" spc="-1">
                    <a:solidFill>
                      <a:srgbClr val="FFFFFF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Доходы от возврата субсидий БУ</c:v>
                </c:pt>
                <c:pt idx="5">
                  <c:v>Доходы от возврата целевых средств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77626</c:v>
                </c:pt>
                <c:pt idx="1">
                  <c:v>3293.6</c:v>
                </c:pt>
                <c:pt idx="2">
                  <c:v>98481.8</c:v>
                </c:pt>
                <c:pt idx="3">
                  <c:v>4973.3999999999996</c:v>
                </c:pt>
                <c:pt idx="4">
                  <c:v>8901.9</c:v>
                </c:pt>
                <c:pt idx="5">
                  <c:v>-563.70000000000005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B17-48A8-837D-550D78F7C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190186"/>
        <c:axId val="27917043"/>
        <c:axId val="0"/>
      </c:bar3DChart>
      <c:catAx>
        <c:axId val="4119018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 baseline="0">
                <a:solidFill>
                  <a:schemeClr val="tx1"/>
                </a:solidFill>
                <a:latin typeface="Book Antiqua"/>
              </a:defRPr>
            </a:pPr>
            <a:endParaRPr lang="ru-RU"/>
          </a:p>
        </c:txPr>
        <c:crossAx val="27917043"/>
        <c:crosses val="autoZero"/>
        <c:auto val="1"/>
        <c:lblAlgn val="ctr"/>
        <c:lblOffset val="100"/>
        <c:noMultiLvlLbl val="0"/>
      </c:catAx>
      <c:valAx>
        <c:axId val="27917043"/>
        <c:scaling>
          <c:orientation val="minMax"/>
        </c:scaling>
        <c:delete val="0"/>
        <c:axPos val="l"/>
        <c:majorGridlines>
          <c:spPr>
            <a:ln w="9360">
              <a:solidFill>
                <a:srgbClr val="FFFFFF"/>
              </a:solidFill>
              <a:round/>
            </a:ln>
          </c:spPr>
        </c:majorGridlines>
        <c:numFmt formatCode="#,##0.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 baseline="0">
                <a:solidFill>
                  <a:schemeClr val="tx1"/>
                </a:solidFill>
                <a:latin typeface="Book Antiqua"/>
              </a:defRPr>
            </a:pPr>
            <a:endParaRPr lang="ru-RU"/>
          </a:p>
        </c:txPr>
        <c:crossAx val="4119018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639209945035209E-2"/>
          <c:y val="0.93738599636959297"/>
          <c:w val="0.64943404222530432"/>
          <c:h val="4.8557245318103334E-2"/>
        </c:manualLayout>
      </c:layout>
      <c:overlay val="0"/>
      <c:spPr>
        <a:solidFill>
          <a:schemeClr val="bg2">
            <a:lumMod val="60000"/>
            <a:lumOff val="40000"/>
          </a:schemeClr>
        </a:solidFill>
        <a:ln w="0">
          <a:noFill/>
        </a:ln>
      </c:spPr>
      <c:txPr>
        <a:bodyPr/>
        <a:lstStyle/>
        <a:p>
          <a:pPr>
            <a:defRPr sz="1197" b="0" strike="noStrike" spc="-1" baseline="0">
              <a:solidFill>
                <a:schemeClr val="tx1"/>
              </a:solidFill>
              <a:latin typeface="Book Antiqua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noFill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title>
      <c:tx>
        <c:rich>
          <a:bodyPr rot="0"/>
          <a:lstStyle/>
          <a:p>
            <a:pPr>
              <a:defRPr sz="2160" b="1" strike="noStrike" spc="-1" baseline="0">
                <a:solidFill>
                  <a:schemeClr val="tx1"/>
                </a:solidFill>
                <a:latin typeface="Book Antiqua"/>
              </a:defRPr>
            </a:pPr>
            <a:r>
              <a:rPr lang="ru-RU" sz="2160" b="1" strike="noStrike" spc="-1" baseline="0">
                <a:solidFill>
                  <a:schemeClr val="tx1"/>
                </a:solidFill>
                <a:latin typeface="Book Antiqua"/>
              </a:rPr>
              <a:t>план - 648 926,9 тыс.руб.</a:t>
            </a:r>
          </a:p>
        </c:rich>
      </c:tx>
      <c:layout/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551358327135919"/>
          <c:y val="0.12419245212485769"/>
          <c:w val="0.66783834230135464"/>
          <c:h val="0.43471160218178112"/>
        </c:manualLayout>
      </c:layout>
      <c:area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план - 648 926,9 тыс.руб.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0">
              <a:noFill/>
            </a:ln>
          </c:spPr>
          <c:dPt>
            <c:idx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2C9-4EDD-9E0A-49D4D25F5510}"/>
              </c:ext>
            </c:extLst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2C9-4EDD-9E0A-49D4D25F5510}"/>
              </c:ext>
            </c:extLst>
          </c:dPt>
          <c:dPt>
            <c:idx val="2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2C9-4EDD-9E0A-49D4D25F5510}"/>
              </c:ext>
            </c:extLst>
          </c:dPt>
          <c:dPt>
            <c:idx val="3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D2C9-4EDD-9E0A-49D4D25F5510}"/>
              </c:ext>
            </c:extLst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D2C9-4EDD-9E0A-49D4D25F5510}"/>
              </c:ext>
            </c:extLst>
          </c:dPt>
          <c:dPt>
            <c:idx val="5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D2C9-4EDD-9E0A-49D4D25F5510}"/>
              </c:ext>
            </c:extLst>
          </c:dPt>
          <c:dPt>
            <c:idx val="6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D2C9-4EDD-9E0A-49D4D25F5510}"/>
              </c:ext>
            </c:extLst>
          </c:dPt>
          <c:dPt>
            <c:idx val="7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D2C9-4EDD-9E0A-49D4D25F5510}"/>
              </c:ext>
            </c:extLst>
          </c:dPt>
          <c:dPt>
            <c:idx val="8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D2C9-4EDD-9E0A-49D4D25F5510}"/>
              </c:ext>
            </c:extLst>
          </c:dPt>
          <c:dPt>
            <c:idx val="9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3-D2C9-4EDD-9E0A-49D4D25F5510}"/>
              </c:ext>
            </c:extLst>
          </c:dPt>
          <c:dPt>
            <c:idx val="1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5-D2C9-4EDD-9E0A-49D4D25F5510}"/>
              </c:ext>
            </c:extLst>
          </c:dPt>
          <c:cat>
            <c:strRef>
              <c:f>categories</c:f>
              <c:strCache>
                <c:ptCount val="11"/>
                <c:pt idx="0">
                  <c:v>Общегосударственные вопросы 65672,1 тыс.руб.</c:v>
                </c:pt>
                <c:pt idx="1">
                  <c:v>Национальная оборона 305,6 тыс.руб.</c:v>
                </c:pt>
                <c:pt idx="2">
                  <c:v>Национальная безопасность 6139,5 тыс.руб.</c:v>
                </c:pt>
                <c:pt idx="3">
                  <c:v>Национальная экономика 10329,9 тыс.руб.</c:v>
                </c:pt>
                <c:pt idx="4">
                  <c:v>ЖКХ 144645,7 тыс.руб.</c:v>
                </c:pt>
                <c:pt idx="5">
                  <c:v>Образование 373326,5 тыс.руб.</c:v>
                </c:pt>
                <c:pt idx="6">
                  <c:v>Культура 24016,0 тыс.руб.</c:v>
                </c:pt>
                <c:pt idx="7">
                  <c:v>Здравоохранение 0,3%</c:v>
                </c:pt>
                <c:pt idx="8">
                  <c:v>Социальная политика 20211,8 </c:v>
                </c:pt>
                <c:pt idx="9">
                  <c:v>Спорт 0,2%</c:v>
                </c:pt>
                <c:pt idx="10">
                  <c:v>СМИ 0,2%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1"/>
                <c:pt idx="0">
                  <c:v>65672.100000000006</c:v>
                </c:pt>
                <c:pt idx="1">
                  <c:v>305.60000000000002</c:v>
                </c:pt>
                <c:pt idx="2">
                  <c:v>6139.5</c:v>
                </c:pt>
                <c:pt idx="3">
                  <c:v>10329.9</c:v>
                </c:pt>
                <c:pt idx="4">
                  <c:v>144645.70000000001</c:v>
                </c:pt>
                <c:pt idx="5">
                  <c:v>373326.5</c:v>
                </c:pt>
                <c:pt idx="6">
                  <c:v>24016</c:v>
                </c:pt>
                <c:pt idx="7">
                  <c:v>1668.1</c:v>
                </c:pt>
                <c:pt idx="8">
                  <c:v>20211.8</c:v>
                </c:pt>
                <c:pt idx="9">
                  <c:v>1112.5999999999999</c:v>
                </c:pt>
                <c:pt idx="10">
                  <c:v>1499.1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2C9-4EDD-9E0A-49D4D25F5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48240"/>
        <c:axId val="14151568"/>
      </c:areaChart>
      <c:catAx>
        <c:axId val="1414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51568"/>
        <c:auto val="1"/>
        <c:lblAlgn val="ctr"/>
        <c:lblOffset val="100"/>
        <c:noMultiLvlLbl val="0"/>
      </c:catAx>
      <c:valAx>
        <c:axId val="1415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48240"/>
        <c:crossBetween val="midCat"/>
      </c:valAx>
      <c:spPr>
        <a:solidFill>
          <a:srgbClr val="000000"/>
        </a:solidFill>
        <a:ln w="0">
          <a:solidFill>
            <a:srgbClr val="00B050"/>
          </a:solidFill>
        </a:ln>
      </c:spPr>
    </c:plotArea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0"/>
  <c:style val="2"/>
  <c:chart>
    <c:autoTitleDeleted val="1"/>
    <c:plotArea>
      <c:layout/>
      <c:areaChart>
        <c:grouping val="standar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план - 648 926,9 тыс.руб.</c:v>
                </c:pt>
              </c:strCache>
            </c:strRef>
          </c:tx>
          <c:spPr>
            <a:solidFill>
              <a:srgbClr val="FFFF00"/>
            </a:solidFill>
            <a:ln w="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FFFFFF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Общегосдарственные вопрсы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Спорт</c:v>
                </c:pt>
                <c:pt idx="10">
                  <c:v>СМИ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1"/>
                <c:pt idx="0">
                  <c:v>65672.100000000006</c:v>
                </c:pt>
                <c:pt idx="1">
                  <c:v>305.60000000000002</c:v>
                </c:pt>
                <c:pt idx="2">
                  <c:v>6139.5</c:v>
                </c:pt>
                <c:pt idx="3">
                  <c:v>10329.9</c:v>
                </c:pt>
                <c:pt idx="4">
                  <c:v>144645.70000000001</c:v>
                </c:pt>
                <c:pt idx="5">
                  <c:v>373326.5</c:v>
                </c:pt>
                <c:pt idx="6">
                  <c:v>24016</c:v>
                </c:pt>
                <c:pt idx="7">
                  <c:v>1668.1</c:v>
                </c:pt>
                <c:pt idx="8">
                  <c:v>20211.8</c:v>
                </c:pt>
                <c:pt idx="9">
                  <c:v>1112.5999999999999</c:v>
                </c:pt>
                <c:pt idx="10">
                  <c:v>1499.1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9-4F51-860E-5B464893B786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факт - 244 133,8 тыс.руб.</c:v>
                </c:pt>
              </c:strCache>
            </c:strRef>
          </c:tx>
          <c:spPr>
            <a:solidFill>
              <a:srgbClr val="6585CF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E569-4F51-860E-5B464893B78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E569-4F51-860E-5B464893B78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6-E569-4F51-860E-5B464893B78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8-E569-4F51-860E-5B464893B78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E569-4F51-860E-5B464893B78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C-E569-4F51-860E-5B464893B78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E569-4F51-860E-5B464893B78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0-E569-4F51-860E-5B464893B786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2-E569-4F51-860E-5B464893B786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4-E569-4F51-860E-5B464893B786}"/>
              </c:ext>
            </c:extLst>
          </c:dPt>
          <c:dLbls>
            <c:dLbl>
              <c:idx val="0"/>
              <c:layout>
                <c:manualLayout>
                  <c:x val="3.7414965986394599E-2"/>
                  <c:y val="-0.17336000202173399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569-4F51-860E-5B464893B786}"/>
                </c:ext>
              </c:extLst>
            </c:dLbl>
            <c:dLbl>
              <c:idx val="1"/>
              <c:layout>
                <c:manualLayout>
                  <c:x val="1.1054488724623701E-2"/>
                  <c:y val="-1.87415296077965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569-4F51-860E-5B464893B786}"/>
                </c:ext>
              </c:extLst>
            </c:dLbl>
            <c:dLbl>
              <c:idx val="2"/>
              <c:layout>
                <c:manualLayout>
                  <c:x val="-1.70068027210884E-3"/>
                  <c:y val="-1.87416218401876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569-4F51-860E-5B464893B786}"/>
                </c:ext>
              </c:extLst>
            </c:dLbl>
            <c:dLbl>
              <c:idx val="3"/>
              <c:layout>
                <c:manualLayout>
                  <c:x val="1.02040816326531E-2"/>
                  <c:y val="-6.3252973710632696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569-4F51-860E-5B464893B786}"/>
                </c:ext>
              </c:extLst>
            </c:dLbl>
            <c:dLbl>
              <c:idx val="4"/>
              <c:layout>
                <c:manualLayout>
                  <c:x val="2.7210884353741398E-2"/>
                  <c:y val="-3.9825946410398397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569-4F51-860E-5B464893B786}"/>
                </c:ext>
              </c:extLst>
            </c:dLbl>
            <c:dLbl>
              <c:idx val="5"/>
              <c:layout>
                <c:manualLayout>
                  <c:x val="3.7414965986394599E-2"/>
                  <c:y val="-3.04551354903046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569-4F51-860E-5B464893B786}"/>
                </c:ext>
              </c:extLst>
            </c:dLbl>
            <c:dLbl>
              <c:idx val="6"/>
              <c:layout>
                <c:manualLayout>
                  <c:x val="3.2312925170068001E-2"/>
                  <c:y val="-2.57697300302577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E569-4F51-860E-5B464893B786}"/>
                </c:ext>
              </c:extLst>
            </c:dLbl>
            <c:dLbl>
              <c:idx val="7"/>
              <c:layout>
                <c:manualLayout>
                  <c:x val="1.7006802721088399E-2"/>
                  <c:y val="-1.17135136501172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E569-4F51-860E-5B464893B786}"/>
                </c:ext>
              </c:extLst>
            </c:dLbl>
            <c:dLbl>
              <c:idx val="8"/>
              <c:layout>
                <c:manualLayout>
                  <c:x val="1.8707482993197199E-2"/>
                  <c:y val="-3.04551354903046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E569-4F51-860E-5B464893B786}"/>
                </c:ext>
              </c:extLst>
            </c:dLbl>
            <c:dLbl>
              <c:idx val="10"/>
              <c:layout>
                <c:manualLayout>
                  <c:x val="1.7006802721088302E-2"/>
                  <c:y val="-2.3427027300234299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900" b="0" strike="noStrike" spc="-1" baseline="0">
                      <a:solidFill>
                        <a:schemeClr val="tx1"/>
                      </a:solidFill>
                      <a:latin typeface="Book Antiqu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E569-4F51-860E-5B464893B78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900" b="0" strike="noStrike" spc="-1" baseline="0">
                    <a:solidFill>
                      <a:schemeClr val="tx1"/>
                    </a:solidFill>
                    <a:latin typeface="Book Antiqu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Общегосдарственные вопрсы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Спорт</c:v>
                </c:pt>
                <c:pt idx="10">
                  <c:v>СМИ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1"/>
                <c:pt idx="0">
                  <c:v>24239.4</c:v>
                </c:pt>
                <c:pt idx="1">
                  <c:v>107.7</c:v>
                </c:pt>
                <c:pt idx="2">
                  <c:v>2838</c:v>
                </c:pt>
                <c:pt idx="3">
                  <c:v>7510.7</c:v>
                </c:pt>
                <c:pt idx="4">
                  <c:v>9238.5</c:v>
                </c:pt>
                <c:pt idx="5">
                  <c:v>173420.4</c:v>
                </c:pt>
                <c:pt idx="6">
                  <c:v>12353.4</c:v>
                </c:pt>
                <c:pt idx="7">
                  <c:v>1569.8</c:v>
                </c:pt>
                <c:pt idx="8">
                  <c:v>11152.7</c:v>
                </c:pt>
                <c:pt idx="9">
                  <c:v>1112.5999999999999</c:v>
                </c:pt>
                <c:pt idx="10">
                  <c:v>590.6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E569-4F51-860E-5B464893B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666771"/>
        <c:axId val="35159906"/>
      </c:areaChart>
      <c:catAx>
        <c:axId val="8966677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 rot="-5400000"/>
          <a:lstStyle/>
          <a:p>
            <a:pPr>
              <a:defRPr sz="1000" b="0" strike="noStrike" spc="-1" baseline="0">
                <a:solidFill>
                  <a:schemeClr val="tx1"/>
                </a:solidFill>
                <a:latin typeface="Book Antiqua"/>
              </a:defRPr>
            </a:pPr>
            <a:endParaRPr lang="ru-RU"/>
          </a:p>
        </c:txPr>
        <c:crossAx val="35159906"/>
        <c:crosses val="autoZero"/>
        <c:auto val="1"/>
        <c:lblAlgn val="ctr"/>
        <c:lblOffset val="100"/>
        <c:noMultiLvlLbl val="0"/>
      </c:catAx>
      <c:valAx>
        <c:axId val="35159906"/>
        <c:scaling>
          <c:orientation val="minMax"/>
        </c:scaling>
        <c:delete val="0"/>
        <c:axPos val="l"/>
        <c:majorGridlines>
          <c:spPr>
            <a:ln w="9360">
              <a:solidFill>
                <a:srgbClr val="FFFFFF"/>
              </a:solidFill>
              <a:round/>
            </a:ln>
          </c:spPr>
        </c:majorGridlines>
        <c:numFmt formatCode="#,##0.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 baseline="0">
                <a:solidFill>
                  <a:schemeClr val="tx1"/>
                </a:solidFill>
                <a:latin typeface="Book Antiqua"/>
              </a:defRPr>
            </a:pPr>
            <a:endParaRPr lang="ru-RU"/>
          </a:p>
        </c:txPr>
        <c:crossAx val="89666771"/>
        <c:crosses val="autoZero"/>
        <c:crossBetween val="midCat"/>
      </c:valAx>
      <c:spPr>
        <a:noFill/>
        <a:ln w="25560">
          <a:noFill/>
        </a:ln>
      </c:spPr>
    </c:plotArea>
    <c:legend>
      <c:legendPos val="b"/>
      <c:layout/>
      <c:overlay val="0"/>
      <c:spPr>
        <a:solidFill>
          <a:schemeClr val="accent2">
            <a:lumMod val="40000"/>
            <a:lumOff val="60000"/>
          </a:schemeClr>
        </a:solidFill>
        <a:ln w="0">
          <a:noFill/>
        </a:ln>
      </c:spPr>
      <c:txPr>
        <a:bodyPr/>
        <a:lstStyle/>
        <a:p>
          <a:pPr>
            <a:defRPr sz="1197" b="0" strike="noStrike" spc="-1" baseline="0">
              <a:solidFill>
                <a:schemeClr val="tx1"/>
              </a:solidFill>
              <a:latin typeface="Book Antiqua"/>
            </a:defRPr>
          </a:pPr>
          <a:endParaRPr lang="ru-RU"/>
        </a:p>
      </c:txPr>
    </c:legend>
    <c:plotVisOnly val="1"/>
    <c:dispBlanksAs val="zero"/>
    <c:showDLblsOverMax val="1"/>
  </c:chart>
  <c:spPr>
    <a:noFill/>
    <a:ln w="9360">
      <a:noFill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101A4-00D1-44EA-9A12-0D20C1B11F8A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E4BBEF-3F16-437A-8798-493FC7C8813D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rtl="0"/>
          <a:r>
            <a:rPr lang="ru-RU" sz="1400" b="1" dirty="0" smtClean="0"/>
            <a:t>Основные характеристики бюджета городского округа ЗАТО Свободный за  6 месяцев 2021 года</a:t>
          </a:r>
          <a:endParaRPr lang="ru-RU" sz="3600" b="1" dirty="0"/>
        </a:p>
      </dgm:t>
    </dgm:pt>
    <dgm:pt modelId="{006266BD-0834-472E-920B-6E164FB178FE}" type="parTrans" cxnId="{542022CD-250B-420E-98D6-5BF32F5AF872}">
      <dgm:prSet/>
      <dgm:spPr/>
      <dgm:t>
        <a:bodyPr/>
        <a:lstStyle/>
        <a:p>
          <a:endParaRPr lang="ru-RU"/>
        </a:p>
      </dgm:t>
    </dgm:pt>
    <dgm:pt modelId="{2D64683F-B472-4C97-B0DD-006B32221D0C}" type="sibTrans" cxnId="{542022CD-250B-420E-98D6-5BF32F5AF872}">
      <dgm:prSet/>
      <dgm:spPr/>
      <dgm:t>
        <a:bodyPr/>
        <a:lstStyle/>
        <a:p>
          <a:endParaRPr lang="ru-RU"/>
        </a:p>
      </dgm:t>
    </dgm:pt>
    <dgm:pt modelId="{0B2A2BEB-1E76-4BE3-87F6-E836D288FBC9}" type="pres">
      <dgm:prSet presAssocID="{B25101A4-00D1-44EA-9A12-0D20C1B11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7365-6D5C-4D1A-9F38-60E4C62269CB}" type="pres">
      <dgm:prSet presAssocID="{0AE4BBEF-3F16-437A-8798-493FC7C8813D}" presName="linNode" presStyleCnt="0"/>
      <dgm:spPr/>
      <dgm:t>
        <a:bodyPr/>
        <a:lstStyle/>
        <a:p>
          <a:endParaRPr lang="ru-RU"/>
        </a:p>
      </dgm:t>
    </dgm:pt>
    <dgm:pt modelId="{60F2DAC5-BBD9-45C6-ABE5-DF47FEE1C6AD}" type="pres">
      <dgm:prSet presAssocID="{0AE4BBEF-3F16-437A-8798-493FC7C8813D}" presName="parentText" presStyleLbl="node1" presStyleIdx="0" presStyleCnt="1" custScaleX="188080" custLinFactNeighborX="2411" custLinFactNeighborY="-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EA337-87F7-4781-A1E1-80C9058075AB}" type="presOf" srcId="{B25101A4-00D1-44EA-9A12-0D20C1B11F8A}" destId="{0B2A2BEB-1E76-4BE3-87F6-E836D288FBC9}" srcOrd="0" destOrd="0" presId="urn:microsoft.com/office/officeart/2005/8/layout/vList5"/>
    <dgm:cxn modelId="{4964B5F7-6378-42C0-AB51-48AB37916713}" type="presOf" srcId="{0AE4BBEF-3F16-437A-8798-493FC7C8813D}" destId="{60F2DAC5-BBD9-45C6-ABE5-DF47FEE1C6AD}" srcOrd="0" destOrd="0" presId="urn:microsoft.com/office/officeart/2005/8/layout/vList5"/>
    <dgm:cxn modelId="{542022CD-250B-420E-98D6-5BF32F5AF872}" srcId="{B25101A4-00D1-44EA-9A12-0D20C1B11F8A}" destId="{0AE4BBEF-3F16-437A-8798-493FC7C8813D}" srcOrd="0" destOrd="0" parTransId="{006266BD-0834-472E-920B-6E164FB178FE}" sibTransId="{2D64683F-B472-4C97-B0DD-006B32221D0C}"/>
    <dgm:cxn modelId="{816296E5-B0AE-4F00-87CC-8608E6A6EAFF}" type="presParOf" srcId="{0B2A2BEB-1E76-4BE3-87F6-E836D288FBC9}" destId="{C50D7365-6D5C-4D1A-9F38-60E4C62269CB}" srcOrd="0" destOrd="0" presId="urn:microsoft.com/office/officeart/2005/8/layout/vList5"/>
    <dgm:cxn modelId="{C8D890A9-219B-44B1-83A9-F560FF92A09F}" type="presParOf" srcId="{C50D7365-6D5C-4D1A-9F38-60E4C62269CB}" destId="{60F2DAC5-BBD9-45C6-ABE5-DF47FEE1C6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A6159-106F-4A53-9A61-B7C32B0E78B6}" type="doc">
      <dgm:prSet loTypeId="urn:microsoft.com/office/officeart/2005/8/layout/hierarchy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2629A1E-52E1-46DA-A6B0-14C31604457C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31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4">
              <a:shade val="50000"/>
            </a:schemeClr>
          </a:solidFill>
        </a:ln>
      </dgm:spPr>
      <dgm:t>
        <a:bodyPr/>
        <a:lstStyle/>
        <a:p>
          <a:r>
            <a:rPr lang="ru-RU" sz="900" b="1" dirty="0" smtClean="0"/>
            <a:t>РАСХОДЫ  БЮДЖЕТА, 244 133,8 тыс. руб.</a:t>
          </a:r>
          <a:endParaRPr lang="ru-RU" sz="900" dirty="0"/>
        </a:p>
      </dgm:t>
    </dgm:pt>
    <dgm:pt modelId="{D8EAB57C-FB4E-4887-A741-75C079901744}" type="parTrans" cxnId="{7B40E56C-03A9-421E-9AD9-6BBA7CB7D4F9}">
      <dgm:prSet/>
      <dgm:spPr/>
      <dgm:t>
        <a:bodyPr/>
        <a:lstStyle/>
        <a:p>
          <a:endParaRPr lang="ru-RU"/>
        </a:p>
      </dgm:t>
    </dgm:pt>
    <dgm:pt modelId="{35E46538-7808-446A-AE3B-2F934EB8DB7F}" type="sibTrans" cxnId="{7B40E56C-03A9-421E-9AD9-6BBA7CB7D4F9}">
      <dgm:prSet/>
      <dgm:spPr/>
      <dgm:t>
        <a:bodyPr/>
        <a:lstStyle/>
        <a:p>
          <a:endParaRPr lang="ru-RU"/>
        </a:p>
      </dgm:t>
    </dgm:pt>
    <dgm:pt modelId="{2B790AF5-794A-47D6-967B-7A52E0CED150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/>
      </dgm:spPr>
      <dgm:t>
        <a:bodyPr/>
        <a:lstStyle/>
        <a:p>
          <a:r>
            <a:rPr lang="ru-RU" sz="700" dirty="0" smtClean="0"/>
            <a:t>Об</a:t>
          </a:r>
          <a:r>
            <a:rPr lang="ru-RU" sz="700" b="1" dirty="0" smtClean="0"/>
            <a:t>щегосударственные вопросы, 24 239,4 тыс. руб</a:t>
          </a:r>
          <a:r>
            <a:rPr lang="ru-RU" sz="700" dirty="0" smtClean="0"/>
            <a:t>.</a:t>
          </a:r>
          <a:endParaRPr lang="ru-RU" sz="700" dirty="0"/>
        </a:p>
      </dgm:t>
    </dgm:pt>
    <dgm:pt modelId="{6237A06C-93A6-49FF-9550-F1EE7F25AF65}" type="parTrans" cxnId="{2FF1DB8E-2E08-4EFC-ACA5-C0BE3A2ECE39}">
      <dgm:prSet/>
      <dgm:spPr/>
      <dgm:t>
        <a:bodyPr/>
        <a:lstStyle/>
        <a:p>
          <a:endParaRPr lang="ru-RU" dirty="0"/>
        </a:p>
      </dgm:t>
    </dgm:pt>
    <dgm:pt modelId="{754A2EB9-522C-4FA5-85D2-D7438BEE41D5}" type="sibTrans" cxnId="{2FF1DB8E-2E08-4EFC-ACA5-C0BE3A2ECE39}">
      <dgm:prSet/>
      <dgm:spPr/>
      <dgm:t>
        <a:bodyPr/>
        <a:lstStyle/>
        <a:p>
          <a:endParaRPr lang="ru-RU"/>
        </a:p>
      </dgm:t>
    </dgm:pt>
    <dgm:pt modelId="{17428C9F-9A2E-4460-9DCC-AEEE89DFA127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700" b="1" dirty="0" smtClean="0"/>
            <a:t>Национальная оборона, 107,7 тыс. руб.</a:t>
          </a:r>
          <a:endParaRPr lang="ru-RU" sz="700" b="1" dirty="0"/>
        </a:p>
      </dgm:t>
    </dgm:pt>
    <dgm:pt modelId="{D6A877D8-21C8-454A-B483-4F9284453788}" type="parTrans" cxnId="{E98F8EDF-F351-4646-B4C4-791BA435356F}">
      <dgm:prSet/>
      <dgm:spPr/>
      <dgm:t>
        <a:bodyPr/>
        <a:lstStyle/>
        <a:p>
          <a:endParaRPr lang="ru-RU" dirty="0"/>
        </a:p>
      </dgm:t>
    </dgm:pt>
    <dgm:pt modelId="{2CD5D19F-8699-4D6C-A2CB-947CCAEE367D}" type="sibTrans" cxnId="{E98F8EDF-F351-4646-B4C4-791BA435356F}">
      <dgm:prSet/>
      <dgm:spPr/>
      <dgm:t>
        <a:bodyPr/>
        <a:lstStyle/>
        <a:p>
          <a:endParaRPr lang="ru-RU"/>
        </a:p>
      </dgm:t>
    </dgm:pt>
    <dgm:pt modelId="{3016C7E1-965F-4546-AE4B-54FA2C8E2B6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6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900" b="1" dirty="0" smtClean="0"/>
            <a:t>ДОХОДЫ БЮДЖЕТА           282 825,8 тыс. руб.</a:t>
          </a:r>
          <a:endParaRPr lang="ru-RU" sz="900" b="1" dirty="0"/>
        </a:p>
      </dgm:t>
    </dgm:pt>
    <dgm:pt modelId="{1A8841E5-B62F-43D3-9664-50390DC3B9D5}" type="parTrans" cxnId="{49392917-5F78-4DC8-B9BC-EAAD877ACC3A}">
      <dgm:prSet/>
      <dgm:spPr/>
      <dgm:t>
        <a:bodyPr/>
        <a:lstStyle/>
        <a:p>
          <a:endParaRPr lang="ru-RU"/>
        </a:p>
      </dgm:t>
    </dgm:pt>
    <dgm:pt modelId="{AED8B668-303B-4087-B4BC-F65C317BEF72}" type="sibTrans" cxnId="{49392917-5F78-4DC8-B9BC-EAAD877ACC3A}">
      <dgm:prSet/>
      <dgm:spPr/>
      <dgm:t>
        <a:bodyPr/>
        <a:lstStyle/>
        <a:p>
          <a:endParaRPr lang="ru-RU"/>
        </a:p>
      </dgm:t>
    </dgm:pt>
    <dgm:pt modelId="{403F0589-666F-4E2A-A485-1354B21A727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6"/>
            </a:gs>
            <a:gs pos="100000">
              <a:schemeClr val="accent1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700" b="1" dirty="0" smtClean="0"/>
            <a:t>Налоговые доходы 78 048 тыс. руб</a:t>
          </a:r>
          <a:r>
            <a:rPr lang="ru-RU" sz="700" dirty="0" smtClean="0"/>
            <a:t>.</a:t>
          </a:r>
          <a:endParaRPr lang="ru-RU" sz="700" dirty="0"/>
        </a:p>
      </dgm:t>
    </dgm:pt>
    <dgm:pt modelId="{39E4409E-FBA1-42F8-BBE2-03ED4295D746}" type="parTrans" cxnId="{B848A96B-724B-42D7-B45B-E988E050A49C}">
      <dgm:prSet/>
      <dgm:spPr/>
      <dgm:t>
        <a:bodyPr/>
        <a:lstStyle/>
        <a:p>
          <a:endParaRPr lang="ru-RU"/>
        </a:p>
      </dgm:t>
    </dgm:pt>
    <dgm:pt modelId="{CA26363C-A321-4CDD-846B-C672534AC862}" type="sibTrans" cxnId="{B848A96B-724B-42D7-B45B-E988E050A49C}">
      <dgm:prSet/>
      <dgm:spPr/>
      <dgm:t>
        <a:bodyPr/>
        <a:lstStyle/>
        <a:p>
          <a:endParaRPr lang="ru-RU"/>
        </a:p>
      </dgm:t>
    </dgm:pt>
    <dgm:pt modelId="{2F16B295-56BE-46B0-BEF8-968963106C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6"/>
            </a:gs>
            <a:gs pos="100000">
              <a:schemeClr val="accent1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700" b="1" dirty="0" smtClean="0"/>
            <a:t>Неналоговые доходы 12 064,8 тыс. руб</a:t>
          </a:r>
          <a:r>
            <a:rPr lang="ru-RU" sz="700" dirty="0" smtClean="0"/>
            <a:t>.</a:t>
          </a:r>
          <a:endParaRPr lang="ru-RU" sz="700" dirty="0"/>
        </a:p>
      </dgm:t>
    </dgm:pt>
    <dgm:pt modelId="{DCF589B0-9429-4873-8A94-8D09E2C05F52}" type="parTrans" cxnId="{87C9C70B-195C-4CD0-8078-EBACCCE34F0E}">
      <dgm:prSet/>
      <dgm:spPr/>
      <dgm:t>
        <a:bodyPr/>
        <a:lstStyle/>
        <a:p>
          <a:endParaRPr lang="ru-RU"/>
        </a:p>
      </dgm:t>
    </dgm:pt>
    <dgm:pt modelId="{7170C790-4BB2-44B7-9231-5FE7615CCE7E}" type="sibTrans" cxnId="{87C9C70B-195C-4CD0-8078-EBACCCE34F0E}">
      <dgm:prSet/>
      <dgm:spPr/>
      <dgm:t>
        <a:bodyPr/>
        <a:lstStyle/>
        <a:p>
          <a:endParaRPr lang="ru-RU"/>
        </a:p>
      </dgm:t>
    </dgm:pt>
    <dgm:pt modelId="{38A68838-F3C6-4DB0-8C9A-9EE63A60733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6"/>
            </a:gs>
            <a:gs pos="100000">
              <a:schemeClr val="accent1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700" b="1" dirty="0" smtClean="0"/>
            <a:t>Безвозмездные поступления 192 713,0тыс. руб</a:t>
          </a:r>
          <a:r>
            <a:rPr lang="ru-RU" sz="700" dirty="0" smtClean="0"/>
            <a:t>.</a:t>
          </a:r>
          <a:endParaRPr lang="ru-RU" sz="700" dirty="0"/>
        </a:p>
      </dgm:t>
    </dgm:pt>
    <dgm:pt modelId="{32C85D6D-7906-49F2-97AD-3336A5091024}" type="parTrans" cxnId="{664094C7-2818-415B-916D-861170671107}">
      <dgm:prSet/>
      <dgm:spPr/>
      <dgm:t>
        <a:bodyPr/>
        <a:lstStyle/>
        <a:p>
          <a:endParaRPr lang="ru-RU"/>
        </a:p>
      </dgm:t>
    </dgm:pt>
    <dgm:pt modelId="{16C374D8-F08E-4BEC-BE2F-785F26EFBCFD}" type="sibTrans" cxnId="{664094C7-2818-415B-916D-861170671107}">
      <dgm:prSet/>
      <dgm:spPr/>
      <dgm:t>
        <a:bodyPr/>
        <a:lstStyle/>
        <a:p>
          <a:endParaRPr lang="ru-RU"/>
        </a:p>
      </dgm:t>
    </dgm:pt>
    <dgm:pt modelId="{9918C473-60D7-49E7-8E1E-F4C189F1A001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700" dirty="0" smtClean="0"/>
            <a:t>Н</a:t>
          </a:r>
          <a:r>
            <a:rPr lang="ru-RU" sz="700" b="1" dirty="0" smtClean="0"/>
            <a:t>ациональная безопасность, 2 838,0 тыс. руб.</a:t>
          </a:r>
          <a:endParaRPr lang="ru-RU" sz="700" b="1" dirty="0"/>
        </a:p>
      </dgm:t>
    </dgm:pt>
    <dgm:pt modelId="{A80F1D52-69DB-4529-BE04-07C2A459B1A8}" type="parTrans" cxnId="{AB109384-638F-40E6-BE44-B79907C802E6}">
      <dgm:prSet/>
      <dgm:spPr/>
      <dgm:t>
        <a:bodyPr/>
        <a:lstStyle/>
        <a:p>
          <a:endParaRPr lang="ru-RU"/>
        </a:p>
      </dgm:t>
    </dgm:pt>
    <dgm:pt modelId="{BF024FF2-EE2A-44A6-864C-B9FCCFAE07C8}" type="sibTrans" cxnId="{AB109384-638F-40E6-BE44-B79907C802E6}">
      <dgm:prSet/>
      <dgm:spPr/>
      <dgm:t>
        <a:bodyPr/>
        <a:lstStyle/>
        <a:p>
          <a:endParaRPr lang="ru-RU"/>
        </a:p>
      </dgm:t>
    </dgm:pt>
    <dgm:pt modelId="{2F0DEABA-5E3F-43FA-AFCE-8C153CD747FD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700" b="1" dirty="0" smtClean="0"/>
            <a:t>Национальная экономика,  7 510,7 тыс. руб.</a:t>
          </a:r>
          <a:endParaRPr lang="ru-RU" sz="700" b="1" dirty="0"/>
        </a:p>
      </dgm:t>
    </dgm:pt>
    <dgm:pt modelId="{A6306EBF-FEA1-44E4-B704-F6AED4F9E874}" type="parTrans" cxnId="{5564D075-954D-4937-92AF-D3AB388528DE}">
      <dgm:prSet/>
      <dgm:spPr/>
      <dgm:t>
        <a:bodyPr/>
        <a:lstStyle/>
        <a:p>
          <a:endParaRPr lang="ru-RU"/>
        </a:p>
      </dgm:t>
    </dgm:pt>
    <dgm:pt modelId="{A456902B-3DE1-483F-900C-F2A517959397}" type="sibTrans" cxnId="{5564D075-954D-4937-92AF-D3AB388528DE}">
      <dgm:prSet/>
      <dgm:spPr/>
      <dgm:t>
        <a:bodyPr/>
        <a:lstStyle/>
        <a:p>
          <a:endParaRPr lang="ru-RU"/>
        </a:p>
      </dgm:t>
    </dgm:pt>
    <dgm:pt modelId="{817433B3-BA19-4E9B-BAB7-382473861D8C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700" b="1" dirty="0" smtClean="0"/>
            <a:t>ЖКХ  9 238,5 тыс. руб</a:t>
          </a:r>
          <a:r>
            <a:rPr lang="ru-RU" sz="700" dirty="0" smtClean="0"/>
            <a:t>.</a:t>
          </a:r>
          <a:endParaRPr lang="ru-RU" sz="700" dirty="0"/>
        </a:p>
      </dgm:t>
    </dgm:pt>
    <dgm:pt modelId="{7807CA94-8CA9-4B4D-B339-0B9C942A09DA}" type="parTrans" cxnId="{F9485188-B98B-4CDC-84F1-0EE911E6D66A}">
      <dgm:prSet/>
      <dgm:spPr/>
      <dgm:t>
        <a:bodyPr/>
        <a:lstStyle/>
        <a:p>
          <a:endParaRPr lang="ru-RU"/>
        </a:p>
      </dgm:t>
    </dgm:pt>
    <dgm:pt modelId="{B1530F72-2ADE-4A1B-95C5-AE5CDE624066}" type="sibTrans" cxnId="{F9485188-B98B-4CDC-84F1-0EE911E6D66A}">
      <dgm:prSet/>
      <dgm:spPr/>
      <dgm:t>
        <a:bodyPr/>
        <a:lstStyle/>
        <a:p>
          <a:endParaRPr lang="ru-RU"/>
        </a:p>
      </dgm:t>
    </dgm:pt>
    <dgm:pt modelId="{CF18A708-C25E-49F7-A133-0F74BF35CC2C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700" b="1" dirty="0" smtClean="0"/>
            <a:t>Образование, 173 420,4 тыс. руб</a:t>
          </a:r>
          <a:r>
            <a:rPr lang="ru-RU" sz="700" dirty="0" smtClean="0"/>
            <a:t>.</a:t>
          </a:r>
          <a:endParaRPr lang="ru-RU" sz="700" dirty="0"/>
        </a:p>
      </dgm:t>
    </dgm:pt>
    <dgm:pt modelId="{42058244-CB9E-4766-A1DF-33CEDF038328}" type="parTrans" cxnId="{D70EB694-09E6-4C32-8A20-2160D2E2AA1B}">
      <dgm:prSet/>
      <dgm:spPr/>
      <dgm:t>
        <a:bodyPr/>
        <a:lstStyle/>
        <a:p>
          <a:endParaRPr lang="ru-RU"/>
        </a:p>
      </dgm:t>
    </dgm:pt>
    <dgm:pt modelId="{B5BD0990-49BC-4594-BD5F-B3BC7F465753}" type="sibTrans" cxnId="{D70EB694-09E6-4C32-8A20-2160D2E2AA1B}">
      <dgm:prSet/>
      <dgm:spPr/>
      <dgm:t>
        <a:bodyPr/>
        <a:lstStyle/>
        <a:p>
          <a:endParaRPr lang="ru-RU"/>
        </a:p>
      </dgm:t>
    </dgm:pt>
    <dgm:pt modelId="{B8690B6C-EC29-4896-8830-F5D8852F80BD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3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700" b="1" dirty="0" smtClean="0"/>
            <a:t>Здравоохранение, 1 569,8  тыс. руб.</a:t>
          </a:r>
          <a:endParaRPr lang="ru-RU" sz="700" b="1" dirty="0"/>
        </a:p>
      </dgm:t>
    </dgm:pt>
    <dgm:pt modelId="{2587309A-7E31-49D6-AF13-034F4DC189A9}" type="parTrans" cxnId="{142C48F2-BF7A-42E0-9DEF-88F377CFCCEF}">
      <dgm:prSet/>
      <dgm:spPr/>
      <dgm:t>
        <a:bodyPr/>
        <a:lstStyle/>
        <a:p>
          <a:endParaRPr lang="ru-RU"/>
        </a:p>
      </dgm:t>
    </dgm:pt>
    <dgm:pt modelId="{BF7E05D4-7E1B-47DF-87FA-A85E2F1FE2ED}" type="sibTrans" cxnId="{142C48F2-BF7A-42E0-9DEF-88F377CFCCEF}">
      <dgm:prSet/>
      <dgm:spPr/>
      <dgm:t>
        <a:bodyPr/>
        <a:lstStyle/>
        <a:p>
          <a:endParaRPr lang="ru-RU"/>
        </a:p>
      </dgm:t>
    </dgm:pt>
    <dgm:pt modelId="{C6C33A98-2E6C-4093-917F-016A45EF7A5F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sz="700" b="1" dirty="0" smtClean="0"/>
            <a:t>Культура, 12 353,4 тыс. руб.</a:t>
          </a:r>
          <a:endParaRPr lang="ru-RU" sz="700" b="1" dirty="0"/>
        </a:p>
      </dgm:t>
    </dgm:pt>
    <dgm:pt modelId="{BCC6DA0E-6C3E-421F-B3D3-D7A656BA1E53}" type="sibTrans" cxnId="{EBF9FB72-BA0C-4B60-BA5B-B2EA3692652D}">
      <dgm:prSet/>
      <dgm:spPr/>
      <dgm:t>
        <a:bodyPr/>
        <a:lstStyle/>
        <a:p>
          <a:endParaRPr lang="ru-RU"/>
        </a:p>
      </dgm:t>
    </dgm:pt>
    <dgm:pt modelId="{056B1C51-2F9A-497E-9A57-46E54DD9E466}" type="parTrans" cxnId="{EBF9FB72-BA0C-4B60-BA5B-B2EA3692652D}">
      <dgm:prSet/>
      <dgm:spPr/>
      <dgm:t>
        <a:bodyPr/>
        <a:lstStyle/>
        <a:p>
          <a:endParaRPr lang="ru-RU"/>
        </a:p>
      </dgm:t>
    </dgm:pt>
    <dgm:pt modelId="{609DBF4E-1565-4396-AC6A-7430A890B10B}">
      <dgm:prSet/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8575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СМИ  590,6 тыс. руб.</a:t>
          </a:r>
          <a:endParaRPr lang="ru-RU" b="1" dirty="0"/>
        </a:p>
      </dgm:t>
    </dgm:pt>
    <dgm:pt modelId="{F1BC88A5-7C8C-4746-A4BE-349B06AA5BD8}" type="parTrans" cxnId="{ACC2B928-AE39-41A9-B794-0DA21FA66B28}">
      <dgm:prSet/>
      <dgm:spPr/>
      <dgm:t>
        <a:bodyPr/>
        <a:lstStyle/>
        <a:p>
          <a:endParaRPr lang="ru-RU"/>
        </a:p>
      </dgm:t>
    </dgm:pt>
    <dgm:pt modelId="{9E38959E-0FC5-4667-B142-C1CD06DE29E4}" type="sibTrans" cxnId="{ACC2B928-AE39-41A9-B794-0DA21FA66B28}">
      <dgm:prSet/>
      <dgm:spPr/>
      <dgm:t>
        <a:bodyPr/>
        <a:lstStyle/>
        <a:p>
          <a:endParaRPr lang="ru-RU"/>
        </a:p>
      </dgm:t>
    </dgm:pt>
    <dgm:pt modelId="{431F5D0A-BE4A-4CA1-B2AC-F22F42414D5D}">
      <dgm:prSet/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8575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Физкультура и спорт, 1 112,6  тыс. руб</a:t>
          </a:r>
          <a:r>
            <a:rPr lang="ru-RU" dirty="0" smtClean="0"/>
            <a:t>.</a:t>
          </a:r>
          <a:endParaRPr lang="ru-RU" dirty="0"/>
        </a:p>
      </dgm:t>
    </dgm:pt>
    <dgm:pt modelId="{58244D05-328E-4B6B-BB77-7589E28806AE}" type="parTrans" cxnId="{5F443278-CF39-47C7-91EB-BF3EF2D3BEDC}">
      <dgm:prSet/>
      <dgm:spPr/>
      <dgm:t>
        <a:bodyPr/>
        <a:lstStyle/>
        <a:p>
          <a:endParaRPr lang="ru-RU"/>
        </a:p>
      </dgm:t>
    </dgm:pt>
    <dgm:pt modelId="{4B881793-4B24-42C7-9746-9A9DBD69CD88}" type="sibTrans" cxnId="{5F443278-CF39-47C7-91EB-BF3EF2D3BEDC}">
      <dgm:prSet/>
      <dgm:spPr/>
      <dgm:t>
        <a:bodyPr/>
        <a:lstStyle/>
        <a:p>
          <a:endParaRPr lang="ru-RU"/>
        </a:p>
      </dgm:t>
    </dgm:pt>
    <dgm:pt modelId="{A0BE4B70-722B-416A-8EFB-1F59C86B163C}">
      <dgm:prSet/>
      <dgm:spPr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8575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Социальная политика, 11 152,7 тыс. руб</a:t>
          </a:r>
          <a:r>
            <a:rPr lang="ru-RU" dirty="0" smtClean="0"/>
            <a:t>. </a:t>
          </a:r>
          <a:endParaRPr lang="ru-RU" dirty="0"/>
        </a:p>
      </dgm:t>
    </dgm:pt>
    <dgm:pt modelId="{CF6DEC68-AD8F-4DFE-B38C-2ABF400BDEDA}" type="parTrans" cxnId="{B74032CA-F122-4908-BA66-8E74B52D83FB}">
      <dgm:prSet/>
      <dgm:spPr/>
      <dgm:t>
        <a:bodyPr/>
        <a:lstStyle/>
        <a:p>
          <a:endParaRPr lang="ru-RU"/>
        </a:p>
      </dgm:t>
    </dgm:pt>
    <dgm:pt modelId="{E99218B2-2DFB-4ABF-9588-2D1073F96C87}" type="sibTrans" cxnId="{B74032CA-F122-4908-BA66-8E74B52D83FB}">
      <dgm:prSet/>
      <dgm:spPr/>
      <dgm:t>
        <a:bodyPr/>
        <a:lstStyle/>
        <a:p>
          <a:endParaRPr lang="ru-RU"/>
        </a:p>
      </dgm:t>
    </dgm:pt>
    <dgm:pt modelId="{CC6B4D61-FCA8-48E9-8354-DEAA1469D863}" type="pres">
      <dgm:prSet presAssocID="{DC9A6159-106F-4A53-9A61-B7C32B0E78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8726514-9A26-4C8A-9217-1D2C56E93F86}" type="pres">
      <dgm:prSet presAssocID="{3016C7E1-965F-4546-AE4B-54FA2C8E2B60}" presName="hierRoot1" presStyleCnt="0"/>
      <dgm:spPr/>
      <dgm:t>
        <a:bodyPr/>
        <a:lstStyle/>
        <a:p>
          <a:endParaRPr lang="ru-RU"/>
        </a:p>
      </dgm:t>
    </dgm:pt>
    <dgm:pt modelId="{99E28722-2A52-4ACD-A0FE-893EAEC6A074}" type="pres">
      <dgm:prSet presAssocID="{3016C7E1-965F-4546-AE4B-54FA2C8E2B60}" presName="composite" presStyleCnt="0"/>
      <dgm:spPr/>
      <dgm:t>
        <a:bodyPr/>
        <a:lstStyle/>
        <a:p>
          <a:endParaRPr lang="ru-RU"/>
        </a:p>
      </dgm:t>
    </dgm:pt>
    <dgm:pt modelId="{89130977-DFDE-4C40-A199-C1BCBBDE035D}" type="pres">
      <dgm:prSet presAssocID="{3016C7E1-965F-4546-AE4B-54FA2C8E2B60}" presName="background" presStyleLbl="node0" presStyleIdx="0" presStyleCnt="2"/>
      <dgm:spPr/>
      <dgm:t>
        <a:bodyPr/>
        <a:lstStyle/>
        <a:p>
          <a:endParaRPr lang="ru-RU"/>
        </a:p>
      </dgm:t>
    </dgm:pt>
    <dgm:pt modelId="{96DB2298-9E81-448B-8622-C7243B6EABFB}" type="pres">
      <dgm:prSet presAssocID="{3016C7E1-965F-4546-AE4B-54FA2C8E2B60}" presName="text" presStyleLbl="fgAcc0" presStyleIdx="0" presStyleCnt="2" custScaleX="296376" custScaleY="562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8D5F4F-7507-45A4-BC67-371724A4F26D}" type="pres">
      <dgm:prSet presAssocID="{3016C7E1-965F-4546-AE4B-54FA2C8E2B60}" presName="hierChild2" presStyleCnt="0"/>
      <dgm:spPr/>
      <dgm:t>
        <a:bodyPr/>
        <a:lstStyle/>
        <a:p>
          <a:endParaRPr lang="ru-RU"/>
        </a:p>
      </dgm:t>
    </dgm:pt>
    <dgm:pt modelId="{C17F2FA2-8228-4742-ACEE-BAF749D9C2EC}" type="pres">
      <dgm:prSet presAssocID="{39E4409E-FBA1-42F8-BBE2-03ED4295D746}" presName="Name10" presStyleLbl="parChTrans1D2" presStyleIdx="0" presStyleCnt="14"/>
      <dgm:spPr/>
      <dgm:t>
        <a:bodyPr/>
        <a:lstStyle/>
        <a:p>
          <a:endParaRPr lang="ru-RU"/>
        </a:p>
      </dgm:t>
    </dgm:pt>
    <dgm:pt modelId="{F92778BB-D735-45EC-AFEF-F771F84AC333}" type="pres">
      <dgm:prSet presAssocID="{403F0589-666F-4E2A-A485-1354B21A7277}" presName="hierRoot2" presStyleCnt="0"/>
      <dgm:spPr/>
      <dgm:t>
        <a:bodyPr/>
        <a:lstStyle/>
        <a:p>
          <a:endParaRPr lang="ru-RU"/>
        </a:p>
      </dgm:t>
    </dgm:pt>
    <dgm:pt modelId="{DF437750-5B0D-4614-90BE-063D8D7C44AA}" type="pres">
      <dgm:prSet presAssocID="{403F0589-666F-4E2A-A485-1354B21A7277}" presName="composite2" presStyleCnt="0"/>
      <dgm:spPr/>
      <dgm:t>
        <a:bodyPr/>
        <a:lstStyle/>
        <a:p>
          <a:endParaRPr lang="ru-RU"/>
        </a:p>
      </dgm:t>
    </dgm:pt>
    <dgm:pt modelId="{9FBB4557-20C5-4AE3-8A3C-B93D16001E37}" type="pres">
      <dgm:prSet presAssocID="{403F0589-666F-4E2A-A485-1354B21A7277}" presName="background2" presStyleLbl="node2" presStyleIdx="0" presStyleCnt="14"/>
      <dgm:spPr/>
      <dgm:t>
        <a:bodyPr/>
        <a:lstStyle/>
        <a:p>
          <a:endParaRPr lang="ru-RU"/>
        </a:p>
      </dgm:t>
    </dgm:pt>
    <dgm:pt modelId="{E530E7C1-1424-4D15-9C02-4BA6F995F669}" type="pres">
      <dgm:prSet presAssocID="{403F0589-666F-4E2A-A485-1354B21A7277}" presName="text2" presStyleLbl="fgAcc2" presStyleIdx="0" presStyleCnt="14" custScaleX="63147" custScaleY="503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33E109-FC62-4908-AFE0-591517211988}" type="pres">
      <dgm:prSet presAssocID="{403F0589-666F-4E2A-A485-1354B21A7277}" presName="hierChild3" presStyleCnt="0"/>
      <dgm:spPr/>
      <dgm:t>
        <a:bodyPr/>
        <a:lstStyle/>
        <a:p>
          <a:endParaRPr lang="ru-RU"/>
        </a:p>
      </dgm:t>
    </dgm:pt>
    <dgm:pt modelId="{DC6907F1-08BB-42F6-BB2D-A881B5099C8E}" type="pres">
      <dgm:prSet presAssocID="{DCF589B0-9429-4873-8A94-8D09E2C05F52}" presName="Name10" presStyleLbl="parChTrans1D2" presStyleIdx="1" presStyleCnt="14"/>
      <dgm:spPr/>
      <dgm:t>
        <a:bodyPr/>
        <a:lstStyle/>
        <a:p>
          <a:endParaRPr lang="ru-RU"/>
        </a:p>
      </dgm:t>
    </dgm:pt>
    <dgm:pt modelId="{B7F07CFC-7DB5-4CBC-8E49-B5E0C93D63E4}" type="pres">
      <dgm:prSet presAssocID="{2F16B295-56BE-46B0-BEF8-968963106C33}" presName="hierRoot2" presStyleCnt="0"/>
      <dgm:spPr/>
      <dgm:t>
        <a:bodyPr/>
        <a:lstStyle/>
        <a:p>
          <a:endParaRPr lang="ru-RU"/>
        </a:p>
      </dgm:t>
    </dgm:pt>
    <dgm:pt modelId="{900B1FC2-232B-4690-997B-CB2BDFB34716}" type="pres">
      <dgm:prSet presAssocID="{2F16B295-56BE-46B0-BEF8-968963106C33}" presName="composite2" presStyleCnt="0"/>
      <dgm:spPr/>
      <dgm:t>
        <a:bodyPr/>
        <a:lstStyle/>
        <a:p>
          <a:endParaRPr lang="ru-RU"/>
        </a:p>
      </dgm:t>
    </dgm:pt>
    <dgm:pt modelId="{59796B84-9399-4F4B-ACE0-31F6E25C2F43}" type="pres">
      <dgm:prSet presAssocID="{2F16B295-56BE-46B0-BEF8-968963106C33}" presName="background2" presStyleLbl="node2" presStyleIdx="1" presStyleCnt="14"/>
      <dgm:spPr/>
      <dgm:t>
        <a:bodyPr/>
        <a:lstStyle/>
        <a:p>
          <a:endParaRPr lang="ru-RU"/>
        </a:p>
      </dgm:t>
    </dgm:pt>
    <dgm:pt modelId="{FB4B1BD0-E391-42EA-8088-8D05B32A23D5}" type="pres">
      <dgm:prSet presAssocID="{2F16B295-56BE-46B0-BEF8-968963106C33}" presName="text2" presStyleLbl="fgAcc2" presStyleIdx="1" presStyleCnt="14" custScaleX="86247" custScaleY="5077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472958-DF2B-445D-89F3-FDFBCA21E4C8}" type="pres">
      <dgm:prSet presAssocID="{2F16B295-56BE-46B0-BEF8-968963106C33}" presName="hierChild3" presStyleCnt="0"/>
      <dgm:spPr/>
      <dgm:t>
        <a:bodyPr/>
        <a:lstStyle/>
        <a:p>
          <a:endParaRPr lang="ru-RU"/>
        </a:p>
      </dgm:t>
    </dgm:pt>
    <dgm:pt modelId="{010E6662-A6CF-445C-A28F-345CEC76D52E}" type="pres">
      <dgm:prSet presAssocID="{32C85D6D-7906-49F2-97AD-3336A5091024}" presName="Name10" presStyleLbl="parChTrans1D2" presStyleIdx="2" presStyleCnt="14"/>
      <dgm:spPr/>
      <dgm:t>
        <a:bodyPr/>
        <a:lstStyle/>
        <a:p>
          <a:endParaRPr lang="ru-RU"/>
        </a:p>
      </dgm:t>
    </dgm:pt>
    <dgm:pt modelId="{0EC06F1F-7BB4-4FE6-8518-60B20B274A6F}" type="pres">
      <dgm:prSet presAssocID="{38A68838-F3C6-4DB0-8C9A-9EE63A607332}" presName="hierRoot2" presStyleCnt="0"/>
      <dgm:spPr/>
      <dgm:t>
        <a:bodyPr/>
        <a:lstStyle/>
        <a:p>
          <a:endParaRPr lang="ru-RU"/>
        </a:p>
      </dgm:t>
    </dgm:pt>
    <dgm:pt modelId="{2A6E33F4-BBDE-472B-A33D-AA4F24D6CBAA}" type="pres">
      <dgm:prSet presAssocID="{38A68838-F3C6-4DB0-8C9A-9EE63A607332}" presName="composite2" presStyleCnt="0"/>
      <dgm:spPr/>
      <dgm:t>
        <a:bodyPr/>
        <a:lstStyle/>
        <a:p>
          <a:endParaRPr lang="ru-RU"/>
        </a:p>
      </dgm:t>
    </dgm:pt>
    <dgm:pt modelId="{0FB2ADF9-9BA6-43CE-8D8A-F57CBEF576C2}" type="pres">
      <dgm:prSet presAssocID="{38A68838-F3C6-4DB0-8C9A-9EE63A607332}" presName="background2" presStyleLbl="node2" presStyleIdx="2" presStyleCnt="14"/>
      <dgm:spPr/>
      <dgm:t>
        <a:bodyPr/>
        <a:lstStyle/>
        <a:p>
          <a:endParaRPr lang="ru-RU"/>
        </a:p>
      </dgm:t>
    </dgm:pt>
    <dgm:pt modelId="{21A75615-7E96-41A1-93B6-38963A86E919}" type="pres">
      <dgm:prSet presAssocID="{38A68838-F3C6-4DB0-8C9A-9EE63A607332}" presName="text2" presStyleLbl="fgAcc2" presStyleIdx="2" presStyleCnt="14" custScaleX="73757" custScaleY="498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9A5903-D1E2-444C-93A0-C3AC8DE101BD}" type="pres">
      <dgm:prSet presAssocID="{38A68838-F3C6-4DB0-8C9A-9EE63A607332}" presName="hierChild3" presStyleCnt="0"/>
      <dgm:spPr/>
      <dgm:t>
        <a:bodyPr/>
        <a:lstStyle/>
        <a:p>
          <a:endParaRPr lang="ru-RU"/>
        </a:p>
      </dgm:t>
    </dgm:pt>
    <dgm:pt modelId="{AB66B490-8E27-47F0-B788-DA4A1C06CD45}" type="pres">
      <dgm:prSet presAssocID="{62629A1E-52E1-46DA-A6B0-14C31604457C}" presName="hierRoot1" presStyleCnt="0"/>
      <dgm:spPr/>
      <dgm:t>
        <a:bodyPr/>
        <a:lstStyle/>
        <a:p>
          <a:endParaRPr lang="ru-RU"/>
        </a:p>
      </dgm:t>
    </dgm:pt>
    <dgm:pt modelId="{06D1BE98-08EA-47F0-A2AC-08AA285CD4BD}" type="pres">
      <dgm:prSet presAssocID="{62629A1E-52E1-46DA-A6B0-14C31604457C}" presName="composite" presStyleCnt="0"/>
      <dgm:spPr/>
      <dgm:t>
        <a:bodyPr/>
        <a:lstStyle/>
        <a:p>
          <a:endParaRPr lang="ru-RU"/>
        </a:p>
      </dgm:t>
    </dgm:pt>
    <dgm:pt modelId="{65B9561D-EC2E-4267-94FC-BD8D24AB75FC}" type="pres">
      <dgm:prSet presAssocID="{62629A1E-52E1-46DA-A6B0-14C31604457C}" presName="background" presStyleLbl="node0" presStyleIdx="1" presStyleCnt="2"/>
      <dgm:spPr/>
      <dgm:t>
        <a:bodyPr/>
        <a:lstStyle/>
        <a:p>
          <a:endParaRPr lang="ru-RU"/>
        </a:p>
      </dgm:t>
    </dgm:pt>
    <dgm:pt modelId="{82479353-5695-4456-8E86-E7FA026E2FB9}" type="pres">
      <dgm:prSet presAssocID="{62629A1E-52E1-46DA-A6B0-14C31604457C}" presName="text" presStyleLbl="fgAcc0" presStyleIdx="1" presStyleCnt="2" custScaleX="320878" custScaleY="5216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33D31E-DF88-4957-8030-9F00F65F506C}" type="pres">
      <dgm:prSet presAssocID="{62629A1E-52E1-46DA-A6B0-14C31604457C}" presName="hierChild2" presStyleCnt="0"/>
      <dgm:spPr/>
      <dgm:t>
        <a:bodyPr/>
        <a:lstStyle/>
        <a:p>
          <a:endParaRPr lang="ru-RU"/>
        </a:p>
      </dgm:t>
    </dgm:pt>
    <dgm:pt modelId="{6582FEE0-CFEA-4DB5-95D7-D792339C2F96}" type="pres">
      <dgm:prSet presAssocID="{6237A06C-93A6-49FF-9550-F1EE7F25AF65}" presName="Name10" presStyleLbl="parChTrans1D2" presStyleIdx="3" presStyleCnt="14"/>
      <dgm:spPr/>
      <dgm:t>
        <a:bodyPr/>
        <a:lstStyle/>
        <a:p>
          <a:endParaRPr lang="ru-RU"/>
        </a:p>
      </dgm:t>
    </dgm:pt>
    <dgm:pt modelId="{EF849EA7-1BB6-422B-B3CC-B059C3D14B78}" type="pres">
      <dgm:prSet presAssocID="{2B790AF5-794A-47D6-967B-7A52E0CED150}" presName="hierRoot2" presStyleCnt="0"/>
      <dgm:spPr/>
      <dgm:t>
        <a:bodyPr/>
        <a:lstStyle/>
        <a:p>
          <a:endParaRPr lang="ru-RU"/>
        </a:p>
      </dgm:t>
    </dgm:pt>
    <dgm:pt modelId="{DFDD136C-6398-4603-9078-3543F979574C}" type="pres">
      <dgm:prSet presAssocID="{2B790AF5-794A-47D6-967B-7A52E0CED150}" presName="composite2" presStyleCnt="0"/>
      <dgm:spPr/>
      <dgm:t>
        <a:bodyPr/>
        <a:lstStyle/>
        <a:p>
          <a:endParaRPr lang="ru-RU"/>
        </a:p>
      </dgm:t>
    </dgm:pt>
    <dgm:pt modelId="{06D0CAA3-75EF-435C-9305-FEF54406F389}" type="pres">
      <dgm:prSet presAssocID="{2B790AF5-794A-47D6-967B-7A52E0CED150}" presName="background2" presStyleLbl="node2" presStyleIdx="3" presStyleCnt="14"/>
      <dgm:spPr/>
      <dgm:t>
        <a:bodyPr/>
        <a:lstStyle/>
        <a:p>
          <a:endParaRPr lang="ru-RU"/>
        </a:p>
      </dgm:t>
    </dgm:pt>
    <dgm:pt modelId="{77D73783-94EB-4045-B1B9-56AD637628F5}" type="pres">
      <dgm:prSet presAssocID="{2B790AF5-794A-47D6-967B-7A52E0CED150}" presName="text2" presStyleLbl="fgAcc2" presStyleIdx="3" presStyleCnt="14" custScaleX="101889" custScaleY="537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C570BB-226C-45CF-A635-54E4C4E1787A}" type="pres">
      <dgm:prSet presAssocID="{2B790AF5-794A-47D6-967B-7A52E0CED150}" presName="hierChild3" presStyleCnt="0"/>
      <dgm:spPr/>
      <dgm:t>
        <a:bodyPr/>
        <a:lstStyle/>
        <a:p>
          <a:endParaRPr lang="ru-RU"/>
        </a:p>
      </dgm:t>
    </dgm:pt>
    <dgm:pt modelId="{0EAAC864-9DE6-434C-AC94-A19EB3EDAEA7}" type="pres">
      <dgm:prSet presAssocID="{D6A877D8-21C8-454A-B483-4F9284453788}" presName="Name10" presStyleLbl="parChTrans1D2" presStyleIdx="4" presStyleCnt="14"/>
      <dgm:spPr/>
      <dgm:t>
        <a:bodyPr/>
        <a:lstStyle/>
        <a:p>
          <a:endParaRPr lang="ru-RU"/>
        </a:p>
      </dgm:t>
    </dgm:pt>
    <dgm:pt modelId="{9E96F976-543E-4566-9E3F-D00379D0C68A}" type="pres">
      <dgm:prSet presAssocID="{17428C9F-9A2E-4460-9DCC-AEEE89DFA127}" presName="hierRoot2" presStyleCnt="0"/>
      <dgm:spPr/>
      <dgm:t>
        <a:bodyPr/>
        <a:lstStyle/>
        <a:p>
          <a:endParaRPr lang="ru-RU"/>
        </a:p>
      </dgm:t>
    </dgm:pt>
    <dgm:pt modelId="{1588AAE8-40FD-4497-A226-A77CAE29DEC3}" type="pres">
      <dgm:prSet presAssocID="{17428C9F-9A2E-4460-9DCC-AEEE89DFA127}" presName="composite2" presStyleCnt="0"/>
      <dgm:spPr/>
      <dgm:t>
        <a:bodyPr/>
        <a:lstStyle/>
        <a:p>
          <a:endParaRPr lang="ru-RU"/>
        </a:p>
      </dgm:t>
    </dgm:pt>
    <dgm:pt modelId="{BEA345BE-F0BF-45E9-AC58-7F323B34BE78}" type="pres">
      <dgm:prSet presAssocID="{17428C9F-9A2E-4460-9DCC-AEEE89DFA127}" presName="background2" presStyleLbl="node2" presStyleIdx="4" presStyleCnt="14"/>
      <dgm:spPr/>
      <dgm:t>
        <a:bodyPr/>
        <a:lstStyle/>
        <a:p>
          <a:endParaRPr lang="ru-RU"/>
        </a:p>
      </dgm:t>
    </dgm:pt>
    <dgm:pt modelId="{DE8D7B50-A106-448D-B753-97DFB01FF539}" type="pres">
      <dgm:prSet presAssocID="{17428C9F-9A2E-4460-9DCC-AEEE89DFA127}" presName="text2" presStyleLbl="fgAcc2" presStyleIdx="4" presStyleCnt="14" custScaleX="85882" custScaleY="542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30EE7-B2AD-4F73-8AB0-21404980CD2D}" type="pres">
      <dgm:prSet presAssocID="{17428C9F-9A2E-4460-9DCC-AEEE89DFA127}" presName="hierChild3" presStyleCnt="0"/>
      <dgm:spPr/>
      <dgm:t>
        <a:bodyPr/>
        <a:lstStyle/>
        <a:p>
          <a:endParaRPr lang="ru-RU"/>
        </a:p>
      </dgm:t>
    </dgm:pt>
    <dgm:pt modelId="{52238B3C-A883-4417-A1D9-B8269EE45629}" type="pres">
      <dgm:prSet presAssocID="{A80F1D52-69DB-4529-BE04-07C2A459B1A8}" presName="Name10" presStyleLbl="parChTrans1D2" presStyleIdx="5" presStyleCnt="14"/>
      <dgm:spPr/>
      <dgm:t>
        <a:bodyPr/>
        <a:lstStyle/>
        <a:p>
          <a:endParaRPr lang="ru-RU"/>
        </a:p>
      </dgm:t>
    </dgm:pt>
    <dgm:pt modelId="{7A8F005B-AEA8-4B97-BA86-C074998D71C9}" type="pres">
      <dgm:prSet presAssocID="{9918C473-60D7-49E7-8E1E-F4C189F1A001}" presName="hierRoot2" presStyleCnt="0"/>
      <dgm:spPr/>
      <dgm:t>
        <a:bodyPr/>
        <a:lstStyle/>
        <a:p>
          <a:endParaRPr lang="ru-RU"/>
        </a:p>
      </dgm:t>
    </dgm:pt>
    <dgm:pt modelId="{10FB2DD9-2C05-4A18-957E-471A5E9818FB}" type="pres">
      <dgm:prSet presAssocID="{9918C473-60D7-49E7-8E1E-F4C189F1A001}" presName="composite2" presStyleCnt="0"/>
      <dgm:spPr/>
      <dgm:t>
        <a:bodyPr/>
        <a:lstStyle/>
        <a:p>
          <a:endParaRPr lang="ru-RU"/>
        </a:p>
      </dgm:t>
    </dgm:pt>
    <dgm:pt modelId="{379EA35C-918D-4A4F-8A95-D1BEDEC8E416}" type="pres">
      <dgm:prSet presAssocID="{9918C473-60D7-49E7-8E1E-F4C189F1A001}" presName="background2" presStyleLbl="node2" presStyleIdx="5" presStyleCnt="14"/>
      <dgm:spPr/>
      <dgm:t>
        <a:bodyPr/>
        <a:lstStyle/>
        <a:p>
          <a:endParaRPr lang="ru-RU"/>
        </a:p>
      </dgm:t>
    </dgm:pt>
    <dgm:pt modelId="{351CF260-4C83-40DB-8C8D-ADDC3A6D7D44}" type="pres">
      <dgm:prSet presAssocID="{9918C473-60D7-49E7-8E1E-F4C189F1A001}" presName="text2" presStyleLbl="fgAcc2" presStyleIdx="5" presStyleCnt="14" custScaleX="92476" custScaleY="5246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901774-5884-482D-A277-5A2D28E56C65}" type="pres">
      <dgm:prSet presAssocID="{9918C473-60D7-49E7-8E1E-F4C189F1A001}" presName="hierChild3" presStyleCnt="0"/>
      <dgm:spPr/>
      <dgm:t>
        <a:bodyPr/>
        <a:lstStyle/>
        <a:p>
          <a:endParaRPr lang="ru-RU"/>
        </a:p>
      </dgm:t>
    </dgm:pt>
    <dgm:pt modelId="{2E200538-BCBB-4160-BE93-3F49634DA824}" type="pres">
      <dgm:prSet presAssocID="{A6306EBF-FEA1-44E4-B704-F6AED4F9E874}" presName="Name10" presStyleLbl="parChTrans1D2" presStyleIdx="6" presStyleCnt="14"/>
      <dgm:spPr/>
      <dgm:t>
        <a:bodyPr/>
        <a:lstStyle/>
        <a:p>
          <a:endParaRPr lang="ru-RU"/>
        </a:p>
      </dgm:t>
    </dgm:pt>
    <dgm:pt modelId="{14E9A877-02DC-46A7-9022-494B75257FE8}" type="pres">
      <dgm:prSet presAssocID="{2F0DEABA-5E3F-43FA-AFCE-8C153CD747FD}" presName="hierRoot2" presStyleCnt="0"/>
      <dgm:spPr/>
      <dgm:t>
        <a:bodyPr/>
        <a:lstStyle/>
        <a:p>
          <a:endParaRPr lang="ru-RU"/>
        </a:p>
      </dgm:t>
    </dgm:pt>
    <dgm:pt modelId="{E4B64C73-9F05-4717-8C20-4B07DE225A2D}" type="pres">
      <dgm:prSet presAssocID="{2F0DEABA-5E3F-43FA-AFCE-8C153CD747FD}" presName="composite2" presStyleCnt="0"/>
      <dgm:spPr/>
      <dgm:t>
        <a:bodyPr/>
        <a:lstStyle/>
        <a:p>
          <a:endParaRPr lang="ru-RU"/>
        </a:p>
      </dgm:t>
    </dgm:pt>
    <dgm:pt modelId="{8176A4DD-18F7-4E4C-B6B1-1093890948E5}" type="pres">
      <dgm:prSet presAssocID="{2F0DEABA-5E3F-43FA-AFCE-8C153CD747FD}" presName="background2" presStyleLbl="node2" presStyleIdx="6" presStyleCnt="14"/>
      <dgm:spPr/>
      <dgm:t>
        <a:bodyPr/>
        <a:lstStyle/>
        <a:p>
          <a:endParaRPr lang="ru-RU"/>
        </a:p>
      </dgm:t>
    </dgm:pt>
    <dgm:pt modelId="{FD03E5EB-4A19-4C70-AF26-DF9C53C61F9B}" type="pres">
      <dgm:prSet presAssocID="{2F0DEABA-5E3F-43FA-AFCE-8C153CD747FD}" presName="text2" presStyleLbl="fgAcc2" presStyleIdx="6" presStyleCnt="14" custScaleX="106067" custScaleY="5300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B02F05-64EB-4C5B-90C1-78CDF37BF618}" type="pres">
      <dgm:prSet presAssocID="{2F0DEABA-5E3F-43FA-AFCE-8C153CD747FD}" presName="hierChild3" presStyleCnt="0"/>
      <dgm:spPr/>
      <dgm:t>
        <a:bodyPr/>
        <a:lstStyle/>
        <a:p>
          <a:endParaRPr lang="ru-RU"/>
        </a:p>
      </dgm:t>
    </dgm:pt>
    <dgm:pt modelId="{53613BE3-09AD-41CD-945B-A7CA813F2063}" type="pres">
      <dgm:prSet presAssocID="{7807CA94-8CA9-4B4D-B339-0B9C942A09DA}" presName="Name10" presStyleLbl="parChTrans1D2" presStyleIdx="7" presStyleCnt="14"/>
      <dgm:spPr/>
      <dgm:t>
        <a:bodyPr/>
        <a:lstStyle/>
        <a:p>
          <a:endParaRPr lang="ru-RU"/>
        </a:p>
      </dgm:t>
    </dgm:pt>
    <dgm:pt modelId="{180CE0DF-3607-4D20-93AF-3B2642421FDA}" type="pres">
      <dgm:prSet presAssocID="{817433B3-BA19-4E9B-BAB7-382473861D8C}" presName="hierRoot2" presStyleCnt="0"/>
      <dgm:spPr/>
      <dgm:t>
        <a:bodyPr/>
        <a:lstStyle/>
        <a:p>
          <a:endParaRPr lang="ru-RU"/>
        </a:p>
      </dgm:t>
    </dgm:pt>
    <dgm:pt modelId="{E8B88F23-8019-450C-AA65-5C857058DB04}" type="pres">
      <dgm:prSet presAssocID="{817433B3-BA19-4E9B-BAB7-382473861D8C}" presName="composite2" presStyleCnt="0"/>
      <dgm:spPr/>
      <dgm:t>
        <a:bodyPr/>
        <a:lstStyle/>
        <a:p>
          <a:endParaRPr lang="ru-RU"/>
        </a:p>
      </dgm:t>
    </dgm:pt>
    <dgm:pt modelId="{DE2C3AC5-43C7-4568-8796-825C56566A1F}" type="pres">
      <dgm:prSet presAssocID="{817433B3-BA19-4E9B-BAB7-382473861D8C}" presName="background2" presStyleLbl="node2" presStyleIdx="7" presStyleCnt="14"/>
      <dgm:spPr/>
      <dgm:t>
        <a:bodyPr/>
        <a:lstStyle/>
        <a:p>
          <a:endParaRPr lang="ru-RU"/>
        </a:p>
      </dgm:t>
    </dgm:pt>
    <dgm:pt modelId="{AAC0CBFD-E047-4405-8CBB-194E8E8B47EF}" type="pres">
      <dgm:prSet presAssocID="{817433B3-BA19-4E9B-BAB7-382473861D8C}" presName="text2" presStyleLbl="fgAcc2" presStyleIdx="7" presStyleCnt="14" custScaleX="95355" custScaleY="5271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23590F-9AA5-4F44-9C3B-56466563B7B2}" type="pres">
      <dgm:prSet presAssocID="{817433B3-BA19-4E9B-BAB7-382473861D8C}" presName="hierChild3" presStyleCnt="0"/>
      <dgm:spPr/>
      <dgm:t>
        <a:bodyPr/>
        <a:lstStyle/>
        <a:p>
          <a:endParaRPr lang="ru-RU"/>
        </a:p>
      </dgm:t>
    </dgm:pt>
    <dgm:pt modelId="{3423CC78-6865-4C9C-A948-4707FBDE23B3}" type="pres">
      <dgm:prSet presAssocID="{42058244-CB9E-4766-A1DF-33CEDF038328}" presName="Name10" presStyleLbl="parChTrans1D2" presStyleIdx="8" presStyleCnt="14"/>
      <dgm:spPr/>
      <dgm:t>
        <a:bodyPr/>
        <a:lstStyle/>
        <a:p>
          <a:endParaRPr lang="ru-RU"/>
        </a:p>
      </dgm:t>
    </dgm:pt>
    <dgm:pt modelId="{8735A4DC-991C-433D-8856-D8E8325C797B}" type="pres">
      <dgm:prSet presAssocID="{CF18A708-C25E-49F7-A133-0F74BF35CC2C}" presName="hierRoot2" presStyleCnt="0"/>
      <dgm:spPr/>
      <dgm:t>
        <a:bodyPr/>
        <a:lstStyle/>
        <a:p>
          <a:endParaRPr lang="ru-RU"/>
        </a:p>
      </dgm:t>
    </dgm:pt>
    <dgm:pt modelId="{D863DB27-7124-4D9A-8A9B-3991BF802306}" type="pres">
      <dgm:prSet presAssocID="{CF18A708-C25E-49F7-A133-0F74BF35CC2C}" presName="composite2" presStyleCnt="0"/>
      <dgm:spPr/>
      <dgm:t>
        <a:bodyPr/>
        <a:lstStyle/>
        <a:p>
          <a:endParaRPr lang="ru-RU"/>
        </a:p>
      </dgm:t>
    </dgm:pt>
    <dgm:pt modelId="{1E020031-F3C6-4EC5-A734-6ADFFD69453F}" type="pres">
      <dgm:prSet presAssocID="{CF18A708-C25E-49F7-A133-0F74BF35CC2C}" presName="background2" presStyleLbl="node2" presStyleIdx="8" presStyleCnt="14"/>
      <dgm:spPr/>
      <dgm:t>
        <a:bodyPr/>
        <a:lstStyle/>
        <a:p>
          <a:endParaRPr lang="ru-RU"/>
        </a:p>
      </dgm:t>
    </dgm:pt>
    <dgm:pt modelId="{D1F181ED-BE54-4666-9032-B5CF82886667}" type="pres">
      <dgm:prSet presAssocID="{CF18A708-C25E-49F7-A133-0F74BF35CC2C}" presName="text2" presStyleLbl="fgAcc2" presStyleIdx="8" presStyleCnt="14" custScaleX="107597" custScaleY="5463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38DBD7-ED95-4F48-A9BC-9E27BB2BEBAB}" type="pres">
      <dgm:prSet presAssocID="{CF18A708-C25E-49F7-A133-0F74BF35CC2C}" presName="hierChild3" presStyleCnt="0"/>
      <dgm:spPr/>
      <dgm:t>
        <a:bodyPr/>
        <a:lstStyle/>
        <a:p>
          <a:endParaRPr lang="ru-RU"/>
        </a:p>
      </dgm:t>
    </dgm:pt>
    <dgm:pt modelId="{4B89E5EB-7A18-4796-94B5-7F6282B9BDA8}" type="pres">
      <dgm:prSet presAssocID="{056B1C51-2F9A-497E-9A57-46E54DD9E466}" presName="Name10" presStyleLbl="parChTrans1D2" presStyleIdx="9" presStyleCnt="14"/>
      <dgm:spPr/>
      <dgm:t>
        <a:bodyPr/>
        <a:lstStyle/>
        <a:p>
          <a:endParaRPr lang="ru-RU"/>
        </a:p>
      </dgm:t>
    </dgm:pt>
    <dgm:pt modelId="{4D40CBD7-9DF2-46DA-AAF0-63E43C58B0B0}" type="pres">
      <dgm:prSet presAssocID="{C6C33A98-2E6C-4093-917F-016A45EF7A5F}" presName="hierRoot2" presStyleCnt="0"/>
      <dgm:spPr/>
      <dgm:t>
        <a:bodyPr/>
        <a:lstStyle/>
        <a:p>
          <a:endParaRPr lang="ru-RU"/>
        </a:p>
      </dgm:t>
    </dgm:pt>
    <dgm:pt modelId="{2EEB63C5-0D0E-42BF-9792-7774F565C86C}" type="pres">
      <dgm:prSet presAssocID="{C6C33A98-2E6C-4093-917F-016A45EF7A5F}" presName="composite2" presStyleCnt="0"/>
      <dgm:spPr/>
      <dgm:t>
        <a:bodyPr/>
        <a:lstStyle/>
        <a:p>
          <a:endParaRPr lang="ru-RU"/>
        </a:p>
      </dgm:t>
    </dgm:pt>
    <dgm:pt modelId="{14937106-6474-4B43-B62B-0E2D7F727D8D}" type="pres">
      <dgm:prSet presAssocID="{C6C33A98-2E6C-4093-917F-016A45EF7A5F}" presName="background2" presStyleLbl="node2" presStyleIdx="9" presStyleCnt="14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496B7B1-C0BB-4553-A1D1-B8CE08C4E0FA}" type="pres">
      <dgm:prSet presAssocID="{C6C33A98-2E6C-4093-917F-016A45EF7A5F}" presName="text2" presStyleLbl="fgAcc2" presStyleIdx="9" presStyleCnt="14" custScaleX="106477" custScaleY="552364" custLinFactNeighborX="1830" custLinFactNeighborY="-86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822DA6-5B40-4B24-8273-C5A829A185DD}" type="pres">
      <dgm:prSet presAssocID="{C6C33A98-2E6C-4093-917F-016A45EF7A5F}" presName="hierChild3" presStyleCnt="0"/>
      <dgm:spPr/>
      <dgm:t>
        <a:bodyPr/>
        <a:lstStyle/>
        <a:p>
          <a:endParaRPr lang="ru-RU"/>
        </a:p>
      </dgm:t>
    </dgm:pt>
    <dgm:pt modelId="{EF0CCEBC-F280-4947-9616-6749EA1407F2}" type="pres">
      <dgm:prSet presAssocID="{2587309A-7E31-49D6-AF13-034F4DC189A9}" presName="Name10" presStyleLbl="parChTrans1D2" presStyleIdx="10" presStyleCnt="14"/>
      <dgm:spPr/>
      <dgm:t>
        <a:bodyPr/>
        <a:lstStyle/>
        <a:p>
          <a:endParaRPr lang="ru-RU"/>
        </a:p>
      </dgm:t>
    </dgm:pt>
    <dgm:pt modelId="{1F97FA41-1645-45B9-8744-C583FCA954CE}" type="pres">
      <dgm:prSet presAssocID="{B8690B6C-EC29-4896-8830-F5D8852F80BD}" presName="hierRoot2" presStyleCnt="0"/>
      <dgm:spPr/>
      <dgm:t>
        <a:bodyPr/>
        <a:lstStyle/>
        <a:p>
          <a:endParaRPr lang="ru-RU"/>
        </a:p>
      </dgm:t>
    </dgm:pt>
    <dgm:pt modelId="{66031143-1888-43F8-8FAC-8373EE4137F3}" type="pres">
      <dgm:prSet presAssocID="{B8690B6C-EC29-4896-8830-F5D8852F80BD}" presName="composite2" presStyleCnt="0"/>
      <dgm:spPr/>
      <dgm:t>
        <a:bodyPr/>
        <a:lstStyle/>
        <a:p>
          <a:endParaRPr lang="ru-RU"/>
        </a:p>
      </dgm:t>
    </dgm:pt>
    <dgm:pt modelId="{131147A6-0B17-4546-ACB8-D44EEDEF6A71}" type="pres">
      <dgm:prSet presAssocID="{B8690B6C-EC29-4896-8830-F5D8852F80BD}" presName="background2" presStyleLbl="node2" presStyleIdx="10" presStyleCnt="14"/>
      <dgm:spPr/>
      <dgm:t>
        <a:bodyPr/>
        <a:lstStyle/>
        <a:p>
          <a:endParaRPr lang="ru-RU"/>
        </a:p>
      </dgm:t>
    </dgm:pt>
    <dgm:pt modelId="{E57BB656-E349-4C50-8892-0713EA61EB9C}" type="pres">
      <dgm:prSet presAssocID="{B8690B6C-EC29-4896-8830-F5D8852F80BD}" presName="text2" presStyleLbl="fgAcc2" presStyleIdx="10" presStyleCnt="14" custScaleX="89013" custScaleY="552364" custLinFactNeighborX="4608" custLinFactNeighborY="-4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FF4E07-7926-4DFE-A286-CA9CBEF41557}" type="pres">
      <dgm:prSet presAssocID="{B8690B6C-EC29-4896-8830-F5D8852F80BD}" presName="hierChild3" presStyleCnt="0"/>
      <dgm:spPr/>
      <dgm:t>
        <a:bodyPr/>
        <a:lstStyle/>
        <a:p>
          <a:endParaRPr lang="ru-RU"/>
        </a:p>
      </dgm:t>
    </dgm:pt>
    <dgm:pt modelId="{4938A6C1-B07C-41C3-8E9D-95863424A606}" type="pres">
      <dgm:prSet presAssocID="{CF6DEC68-AD8F-4DFE-B38C-2ABF400BDEDA}" presName="Name10" presStyleLbl="parChTrans1D2" presStyleIdx="11" presStyleCnt="14"/>
      <dgm:spPr/>
    </dgm:pt>
    <dgm:pt modelId="{4641050A-7CEA-49C0-8054-85A97E5A0529}" type="pres">
      <dgm:prSet presAssocID="{A0BE4B70-722B-416A-8EFB-1F59C86B163C}" presName="hierRoot2" presStyleCnt="0"/>
      <dgm:spPr/>
    </dgm:pt>
    <dgm:pt modelId="{DC995086-872F-4AE8-A42E-F0E0418E88C5}" type="pres">
      <dgm:prSet presAssocID="{A0BE4B70-722B-416A-8EFB-1F59C86B163C}" presName="composite2" presStyleCnt="0"/>
      <dgm:spPr/>
    </dgm:pt>
    <dgm:pt modelId="{4CC5DA9C-D22F-4763-80BD-CF4F3C4B63F3}" type="pres">
      <dgm:prSet presAssocID="{A0BE4B70-722B-416A-8EFB-1F59C86B163C}" presName="background2" presStyleLbl="node2" presStyleIdx="11" presStyleCnt="14"/>
      <dgm:spPr/>
    </dgm:pt>
    <dgm:pt modelId="{2D670209-643E-44C8-8516-3AC28E1AB944}" type="pres">
      <dgm:prSet presAssocID="{A0BE4B70-722B-416A-8EFB-1F59C86B163C}" presName="text2" presStyleLbl="fgAcc2" presStyleIdx="11" presStyleCnt="14" custScaleY="5438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B5E52F-8BA5-4328-B13D-32B3D7E00AF8}" type="pres">
      <dgm:prSet presAssocID="{A0BE4B70-722B-416A-8EFB-1F59C86B163C}" presName="hierChild3" presStyleCnt="0"/>
      <dgm:spPr/>
    </dgm:pt>
    <dgm:pt modelId="{1D71B285-42EB-44AC-9CBB-2A3F7406CBDE}" type="pres">
      <dgm:prSet presAssocID="{58244D05-328E-4B6B-BB77-7589E28806AE}" presName="Name10" presStyleLbl="parChTrans1D2" presStyleIdx="12" presStyleCnt="14"/>
      <dgm:spPr/>
    </dgm:pt>
    <dgm:pt modelId="{5A055D93-7386-4D6A-A62A-E14843A033B5}" type="pres">
      <dgm:prSet presAssocID="{431F5D0A-BE4A-4CA1-B2AC-F22F42414D5D}" presName="hierRoot2" presStyleCnt="0"/>
      <dgm:spPr/>
    </dgm:pt>
    <dgm:pt modelId="{AF612369-7C48-4E68-B29A-7D31AFD761E4}" type="pres">
      <dgm:prSet presAssocID="{431F5D0A-BE4A-4CA1-B2AC-F22F42414D5D}" presName="composite2" presStyleCnt="0"/>
      <dgm:spPr/>
    </dgm:pt>
    <dgm:pt modelId="{36AF9111-3CC3-4FD4-90D1-96FFAF2C7A0C}" type="pres">
      <dgm:prSet presAssocID="{431F5D0A-BE4A-4CA1-B2AC-F22F42414D5D}" presName="background2" presStyleLbl="node2" presStyleIdx="12" presStyleCnt="14"/>
      <dgm:spPr/>
    </dgm:pt>
    <dgm:pt modelId="{6C6E2E43-C64F-4D6E-9115-96DC8A6FED5E}" type="pres">
      <dgm:prSet presAssocID="{431F5D0A-BE4A-4CA1-B2AC-F22F42414D5D}" presName="text2" presStyleLbl="fgAcc2" presStyleIdx="12" presStyleCnt="14" custScaleY="540836" custLinFactNeighborX="5490" custLinFactNeighborY="-120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2461D6-5DF0-41D7-813C-64D30F192703}" type="pres">
      <dgm:prSet presAssocID="{431F5D0A-BE4A-4CA1-B2AC-F22F42414D5D}" presName="hierChild3" presStyleCnt="0"/>
      <dgm:spPr/>
    </dgm:pt>
    <dgm:pt modelId="{D6AAE4E1-4294-4E84-B668-963475761B5E}" type="pres">
      <dgm:prSet presAssocID="{F1BC88A5-7C8C-4746-A4BE-349B06AA5BD8}" presName="Name10" presStyleLbl="parChTrans1D2" presStyleIdx="13" presStyleCnt="14"/>
      <dgm:spPr/>
    </dgm:pt>
    <dgm:pt modelId="{89601A28-A492-49A1-8AF3-6CB175638CA1}" type="pres">
      <dgm:prSet presAssocID="{609DBF4E-1565-4396-AC6A-7430A890B10B}" presName="hierRoot2" presStyleCnt="0"/>
      <dgm:spPr/>
    </dgm:pt>
    <dgm:pt modelId="{35593BC8-D821-4AA1-AD5A-D5DC79E5724D}" type="pres">
      <dgm:prSet presAssocID="{609DBF4E-1565-4396-AC6A-7430A890B10B}" presName="composite2" presStyleCnt="0"/>
      <dgm:spPr/>
    </dgm:pt>
    <dgm:pt modelId="{28A732EE-54AC-4450-80A5-2996053DE0DB}" type="pres">
      <dgm:prSet presAssocID="{609DBF4E-1565-4396-AC6A-7430A890B10B}" presName="background2" presStyleLbl="node2" presStyleIdx="13" presStyleCnt="14"/>
      <dgm:spPr/>
    </dgm:pt>
    <dgm:pt modelId="{5F11F3BC-F154-46C4-93F7-14BE7F338232}" type="pres">
      <dgm:prSet presAssocID="{609DBF4E-1565-4396-AC6A-7430A890B10B}" presName="text2" presStyleLbl="fgAcc2" presStyleIdx="13" presStyleCnt="14" custScaleY="5298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08F257-C2E3-4C09-9E36-393FE198A298}" type="pres">
      <dgm:prSet presAssocID="{609DBF4E-1565-4396-AC6A-7430A890B10B}" presName="hierChild3" presStyleCnt="0"/>
      <dgm:spPr/>
    </dgm:pt>
  </dgm:ptLst>
  <dgm:cxnLst>
    <dgm:cxn modelId="{B833F4A5-82DD-47B4-A181-9EF4848EBDFF}" type="presOf" srcId="{2B790AF5-794A-47D6-967B-7A52E0CED150}" destId="{77D73783-94EB-4045-B1B9-56AD637628F5}" srcOrd="0" destOrd="0" presId="urn:microsoft.com/office/officeart/2005/8/layout/hierarchy1"/>
    <dgm:cxn modelId="{7609BCC6-651D-4A3B-B87E-DABBC03B96C1}" type="presOf" srcId="{403F0589-666F-4E2A-A485-1354B21A7277}" destId="{E530E7C1-1424-4D15-9C02-4BA6F995F669}" srcOrd="0" destOrd="0" presId="urn:microsoft.com/office/officeart/2005/8/layout/hierarchy1"/>
    <dgm:cxn modelId="{8B69B5FC-FDF7-44D7-B109-AF2EF9E8A484}" type="presOf" srcId="{3016C7E1-965F-4546-AE4B-54FA2C8E2B60}" destId="{96DB2298-9E81-448B-8622-C7243B6EABFB}" srcOrd="0" destOrd="0" presId="urn:microsoft.com/office/officeart/2005/8/layout/hierarchy1"/>
    <dgm:cxn modelId="{F114BAE5-AD8C-496E-9A60-85E6B24E625B}" type="presOf" srcId="{C6C33A98-2E6C-4093-917F-016A45EF7A5F}" destId="{1496B7B1-C0BB-4553-A1D1-B8CE08C4E0FA}" srcOrd="0" destOrd="0" presId="urn:microsoft.com/office/officeart/2005/8/layout/hierarchy1"/>
    <dgm:cxn modelId="{7B7387D9-D1BE-4608-945E-4F4AC2E6A08D}" type="presOf" srcId="{7807CA94-8CA9-4B4D-B339-0B9C942A09DA}" destId="{53613BE3-09AD-41CD-945B-A7CA813F2063}" srcOrd="0" destOrd="0" presId="urn:microsoft.com/office/officeart/2005/8/layout/hierarchy1"/>
    <dgm:cxn modelId="{9826E9DF-5F65-482A-A941-E341F84FEFE2}" type="presOf" srcId="{D6A877D8-21C8-454A-B483-4F9284453788}" destId="{0EAAC864-9DE6-434C-AC94-A19EB3EDAEA7}" srcOrd="0" destOrd="0" presId="urn:microsoft.com/office/officeart/2005/8/layout/hierarchy1"/>
    <dgm:cxn modelId="{93DDAC57-46F3-4835-93DA-303023599E7C}" type="presOf" srcId="{A6306EBF-FEA1-44E4-B704-F6AED4F9E874}" destId="{2E200538-BCBB-4160-BE93-3F49634DA824}" srcOrd="0" destOrd="0" presId="urn:microsoft.com/office/officeart/2005/8/layout/hierarchy1"/>
    <dgm:cxn modelId="{53353E15-6103-4976-8B75-D1AD47466788}" type="presOf" srcId="{CF6DEC68-AD8F-4DFE-B38C-2ABF400BDEDA}" destId="{4938A6C1-B07C-41C3-8E9D-95863424A606}" srcOrd="0" destOrd="0" presId="urn:microsoft.com/office/officeart/2005/8/layout/hierarchy1"/>
    <dgm:cxn modelId="{664094C7-2818-415B-916D-861170671107}" srcId="{3016C7E1-965F-4546-AE4B-54FA2C8E2B60}" destId="{38A68838-F3C6-4DB0-8C9A-9EE63A607332}" srcOrd="2" destOrd="0" parTransId="{32C85D6D-7906-49F2-97AD-3336A5091024}" sibTransId="{16C374D8-F08E-4BEC-BE2F-785F26EFBCFD}"/>
    <dgm:cxn modelId="{A8862549-D10D-4C6F-80E8-67BABD2BDB65}" type="presOf" srcId="{817433B3-BA19-4E9B-BAB7-382473861D8C}" destId="{AAC0CBFD-E047-4405-8CBB-194E8E8B47EF}" srcOrd="0" destOrd="0" presId="urn:microsoft.com/office/officeart/2005/8/layout/hierarchy1"/>
    <dgm:cxn modelId="{4ECCB360-2572-4212-9002-01B508DD07D5}" type="presOf" srcId="{42058244-CB9E-4766-A1DF-33CEDF038328}" destId="{3423CC78-6865-4C9C-A948-4707FBDE23B3}" srcOrd="0" destOrd="0" presId="urn:microsoft.com/office/officeart/2005/8/layout/hierarchy1"/>
    <dgm:cxn modelId="{9589C896-9046-4965-9C36-80C9E5289659}" type="presOf" srcId="{6237A06C-93A6-49FF-9550-F1EE7F25AF65}" destId="{6582FEE0-CFEA-4DB5-95D7-D792339C2F96}" srcOrd="0" destOrd="0" presId="urn:microsoft.com/office/officeart/2005/8/layout/hierarchy1"/>
    <dgm:cxn modelId="{0B7F813C-6B93-403A-8D0D-3451F6BAA464}" type="presOf" srcId="{62629A1E-52E1-46DA-A6B0-14C31604457C}" destId="{82479353-5695-4456-8E86-E7FA026E2FB9}" srcOrd="0" destOrd="0" presId="urn:microsoft.com/office/officeart/2005/8/layout/hierarchy1"/>
    <dgm:cxn modelId="{5564D075-954D-4937-92AF-D3AB388528DE}" srcId="{62629A1E-52E1-46DA-A6B0-14C31604457C}" destId="{2F0DEABA-5E3F-43FA-AFCE-8C153CD747FD}" srcOrd="3" destOrd="0" parTransId="{A6306EBF-FEA1-44E4-B704-F6AED4F9E874}" sibTransId="{A456902B-3DE1-483F-900C-F2A517959397}"/>
    <dgm:cxn modelId="{7B40E56C-03A9-421E-9AD9-6BBA7CB7D4F9}" srcId="{DC9A6159-106F-4A53-9A61-B7C32B0E78B6}" destId="{62629A1E-52E1-46DA-A6B0-14C31604457C}" srcOrd="1" destOrd="0" parTransId="{D8EAB57C-FB4E-4887-A741-75C079901744}" sibTransId="{35E46538-7808-446A-AE3B-2F934EB8DB7F}"/>
    <dgm:cxn modelId="{ACC2B928-AE39-41A9-B794-0DA21FA66B28}" srcId="{62629A1E-52E1-46DA-A6B0-14C31604457C}" destId="{609DBF4E-1565-4396-AC6A-7430A890B10B}" srcOrd="10" destOrd="0" parTransId="{F1BC88A5-7C8C-4746-A4BE-349B06AA5BD8}" sibTransId="{9E38959E-0FC5-4667-B142-C1CD06DE29E4}"/>
    <dgm:cxn modelId="{5F443278-CF39-47C7-91EB-BF3EF2D3BEDC}" srcId="{62629A1E-52E1-46DA-A6B0-14C31604457C}" destId="{431F5D0A-BE4A-4CA1-B2AC-F22F42414D5D}" srcOrd="9" destOrd="0" parTransId="{58244D05-328E-4B6B-BB77-7589E28806AE}" sibTransId="{4B881793-4B24-42C7-9746-9A9DBD69CD88}"/>
    <dgm:cxn modelId="{D70EB694-09E6-4C32-8A20-2160D2E2AA1B}" srcId="{62629A1E-52E1-46DA-A6B0-14C31604457C}" destId="{CF18A708-C25E-49F7-A133-0F74BF35CC2C}" srcOrd="5" destOrd="0" parTransId="{42058244-CB9E-4766-A1DF-33CEDF038328}" sibTransId="{B5BD0990-49BC-4594-BD5F-B3BC7F465753}"/>
    <dgm:cxn modelId="{D70CA6D1-3E5E-48DD-BCB4-F9F43D4A09EF}" type="presOf" srcId="{2F16B295-56BE-46B0-BEF8-968963106C33}" destId="{FB4B1BD0-E391-42EA-8088-8D05B32A23D5}" srcOrd="0" destOrd="0" presId="urn:microsoft.com/office/officeart/2005/8/layout/hierarchy1"/>
    <dgm:cxn modelId="{68296969-9F34-4B71-B53F-3955CDE59F71}" type="presOf" srcId="{2587309A-7E31-49D6-AF13-034F4DC189A9}" destId="{EF0CCEBC-F280-4947-9616-6749EA1407F2}" srcOrd="0" destOrd="0" presId="urn:microsoft.com/office/officeart/2005/8/layout/hierarchy1"/>
    <dgm:cxn modelId="{2FF1DB8E-2E08-4EFC-ACA5-C0BE3A2ECE39}" srcId="{62629A1E-52E1-46DA-A6B0-14C31604457C}" destId="{2B790AF5-794A-47D6-967B-7A52E0CED150}" srcOrd="0" destOrd="0" parTransId="{6237A06C-93A6-49FF-9550-F1EE7F25AF65}" sibTransId="{754A2EB9-522C-4FA5-85D2-D7438BEE41D5}"/>
    <dgm:cxn modelId="{F9485188-B98B-4CDC-84F1-0EE911E6D66A}" srcId="{62629A1E-52E1-46DA-A6B0-14C31604457C}" destId="{817433B3-BA19-4E9B-BAB7-382473861D8C}" srcOrd="4" destOrd="0" parTransId="{7807CA94-8CA9-4B4D-B339-0B9C942A09DA}" sibTransId="{B1530F72-2ADE-4A1B-95C5-AE5CDE624066}"/>
    <dgm:cxn modelId="{69D5C356-AF03-4AE6-995A-4154AC5C1CEE}" type="presOf" srcId="{431F5D0A-BE4A-4CA1-B2AC-F22F42414D5D}" destId="{6C6E2E43-C64F-4D6E-9115-96DC8A6FED5E}" srcOrd="0" destOrd="0" presId="urn:microsoft.com/office/officeart/2005/8/layout/hierarchy1"/>
    <dgm:cxn modelId="{FE2E7C7A-899F-4012-8023-E464509EB149}" type="presOf" srcId="{17428C9F-9A2E-4460-9DCC-AEEE89DFA127}" destId="{DE8D7B50-A106-448D-B753-97DFB01FF539}" srcOrd="0" destOrd="0" presId="urn:microsoft.com/office/officeart/2005/8/layout/hierarchy1"/>
    <dgm:cxn modelId="{A92A0C6B-FAEC-4FFD-81C4-9D07C74E2625}" type="presOf" srcId="{609DBF4E-1565-4396-AC6A-7430A890B10B}" destId="{5F11F3BC-F154-46C4-93F7-14BE7F338232}" srcOrd="0" destOrd="0" presId="urn:microsoft.com/office/officeart/2005/8/layout/hierarchy1"/>
    <dgm:cxn modelId="{EBF9FB72-BA0C-4B60-BA5B-B2EA3692652D}" srcId="{62629A1E-52E1-46DA-A6B0-14C31604457C}" destId="{C6C33A98-2E6C-4093-917F-016A45EF7A5F}" srcOrd="6" destOrd="0" parTransId="{056B1C51-2F9A-497E-9A57-46E54DD9E466}" sibTransId="{BCC6DA0E-6C3E-421F-B3D3-D7A656BA1E53}"/>
    <dgm:cxn modelId="{4AADC435-DE7C-4A01-8B6B-3BED922F3790}" type="presOf" srcId="{58244D05-328E-4B6B-BB77-7589E28806AE}" destId="{1D71B285-42EB-44AC-9CBB-2A3F7406CBDE}" srcOrd="0" destOrd="0" presId="urn:microsoft.com/office/officeart/2005/8/layout/hierarchy1"/>
    <dgm:cxn modelId="{9461EEBE-CB5C-489C-9887-799CA6BB838F}" type="presOf" srcId="{DCF589B0-9429-4873-8A94-8D09E2C05F52}" destId="{DC6907F1-08BB-42F6-BB2D-A881B5099C8E}" srcOrd="0" destOrd="0" presId="urn:microsoft.com/office/officeart/2005/8/layout/hierarchy1"/>
    <dgm:cxn modelId="{FE25D960-3198-442D-A7B8-92AC32B97BD1}" type="presOf" srcId="{CF18A708-C25E-49F7-A133-0F74BF35CC2C}" destId="{D1F181ED-BE54-4666-9032-B5CF82886667}" srcOrd="0" destOrd="0" presId="urn:microsoft.com/office/officeart/2005/8/layout/hierarchy1"/>
    <dgm:cxn modelId="{1ECAC137-8E79-402F-B79E-AD7BCB777ED7}" type="presOf" srcId="{DC9A6159-106F-4A53-9A61-B7C32B0E78B6}" destId="{CC6B4D61-FCA8-48E9-8354-DEAA1469D863}" srcOrd="0" destOrd="0" presId="urn:microsoft.com/office/officeart/2005/8/layout/hierarchy1"/>
    <dgm:cxn modelId="{F9279B20-ACCA-4EB7-BC57-742BC8B53000}" type="presOf" srcId="{38A68838-F3C6-4DB0-8C9A-9EE63A607332}" destId="{21A75615-7E96-41A1-93B6-38963A86E919}" srcOrd="0" destOrd="0" presId="urn:microsoft.com/office/officeart/2005/8/layout/hierarchy1"/>
    <dgm:cxn modelId="{AB109384-638F-40E6-BE44-B79907C802E6}" srcId="{62629A1E-52E1-46DA-A6B0-14C31604457C}" destId="{9918C473-60D7-49E7-8E1E-F4C189F1A001}" srcOrd="2" destOrd="0" parTransId="{A80F1D52-69DB-4529-BE04-07C2A459B1A8}" sibTransId="{BF024FF2-EE2A-44A6-864C-B9FCCFAE07C8}"/>
    <dgm:cxn modelId="{BA392B09-DFB3-4DBA-BAC6-B26A1CD6D54A}" type="presOf" srcId="{2F0DEABA-5E3F-43FA-AFCE-8C153CD747FD}" destId="{FD03E5EB-4A19-4C70-AF26-DF9C53C61F9B}" srcOrd="0" destOrd="0" presId="urn:microsoft.com/office/officeart/2005/8/layout/hierarchy1"/>
    <dgm:cxn modelId="{B0DEDC63-8C2F-4131-A2D4-5C6A946AB0A3}" type="presOf" srcId="{F1BC88A5-7C8C-4746-A4BE-349B06AA5BD8}" destId="{D6AAE4E1-4294-4E84-B668-963475761B5E}" srcOrd="0" destOrd="0" presId="urn:microsoft.com/office/officeart/2005/8/layout/hierarchy1"/>
    <dgm:cxn modelId="{142C48F2-BF7A-42E0-9DEF-88F377CFCCEF}" srcId="{62629A1E-52E1-46DA-A6B0-14C31604457C}" destId="{B8690B6C-EC29-4896-8830-F5D8852F80BD}" srcOrd="7" destOrd="0" parTransId="{2587309A-7E31-49D6-AF13-034F4DC189A9}" sibTransId="{BF7E05D4-7E1B-47DF-87FA-A85E2F1FE2ED}"/>
    <dgm:cxn modelId="{B74032CA-F122-4908-BA66-8E74B52D83FB}" srcId="{62629A1E-52E1-46DA-A6B0-14C31604457C}" destId="{A0BE4B70-722B-416A-8EFB-1F59C86B163C}" srcOrd="8" destOrd="0" parTransId="{CF6DEC68-AD8F-4DFE-B38C-2ABF400BDEDA}" sibTransId="{E99218B2-2DFB-4ABF-9588-2D1073F96C87}"/>
    <dgm:cxn modelId="{E98F8EDF-F351-4646-B4C4-791BA435356F}" srcId="{62629A1E-52E1-46DA-A6B0-14C31604457C}" destId="{17428C9F-9A2E-4460-9DCC-AEEE89DFA127}" srcOrd="1" destOrd="0" parTransId="{D6A877D8-21C8-454A-B483-4F9284453788}" sibTransId="{2CD5D19F-8699-4D6C-A2CB-947CCAEE367D}"/>
    <dgm:cxn modelId="{B848A96B-724B-42D7-B45B-E988E050A49C}" srcId="{3016C7E1-965F-4546-AE4B-54FA2C8E2B60}" destId="{403F0589-666F-4E2A-A485-1354B21A7277}" srcOrd="0" destOrd="0" parTransId="{39E4409E-FBA1-42F8-BBE2-03ED4295D746}" sibTransId="{CA26363C-A321-4CDD-846B-C672534AC862}"/>
    <dgm:cxn modelId="{1740C964-A848-43C2-B741-B34501C5DFBD}" type="presOf" srcId="{39E4409E-FBA1-42F8-BBE2-03ED4295D746}" destId="{C17F2FA2-8228-4742-ACEE-BAF749D9C2EC}" srcOrd="0" destOrd="0" presId="urn:microsoft.com/office/officeart/2005/8/layout/hierarchy1"/>
    <dgm:cxn modelId="{6EA23A7C-18E4-459F-BC30-29BE33FC3EA8}" type="presOf" srcId="{B8690B6C-EC29-4896-8830-F5D8852F80BD}" destId="{E57BB656-E349-4C50-8892-0713EA61EB9C}" srcOrd="0" destOrd="0" presId="urn:microsoft.com/office/officeart/2005/8/layout/hierarchy1"/>
    <dgm:cxn modelId="{63B8F080-E73D-4664-9B60-20836DC290D3}" type="presOf" srcId="{A0BE4B70-722B-416A-8EFB-1F59C86B163C}" destId="{2D670209-643E-44C8-8516-3AC28E1AB944}" srcOrd="0" destOrd="0" presId="urn:microsoft.com/office/officeart/2005/8/layout/hierarchy1"/>
    <dgm:cxn modelId="{2DC9DD16-7D94-4EB0-8DDB-69D0B1849539}" type="presOf" srcId="{056B1C51-2F9A-497E-9A57-46E54DD9E466}" destId="{4B89E5EB-7A18-4796-94B5-7F6282B9BDA8}" srcOrd="0" destOrd="0" presId="urn:microsoft.com/office/officeart/2005/8/layout/hierarchy1"/>
    <dgm:cxn modelId="{ECFF995E-6590-4E86-9182-B9FCA13F260F}" type="presOf" srcId="{32C85D6D-7906-49F2-97AD-3336A5091024}" destId="{010E6662-A6CF-445C-A28F-345CEC76D52E}" srcOrd="0" destOrd="0" presId="urn:microsoft.com/office/officeart/2005/8/layout/hierarchy1"/>
    <dgm:cxn modelId="{49392917-5F78-4DC8-B9BC-EAAD877ACC3A}" srcId="{DC9A6159-106F-4A53-9A61-B7C32B0E78B6}" destId="{3016C7E1-965F-4546-AE4B-54FA2C8E2B60}" srcOrd="0" destOrd="0" parTransId="{1A8841E5-B62F-43D3-9664-50390DC3B9D5}" sibTransId="{AED8B668-303B-4087-B4BC-F65C317BEF72}"/>
    <dgm:cxn modelId="{87C9C70B-195C-4CD0-8078-EBACCCE34F0E}" srcId="{3016C7E1-965F-4546-AE4B-54FA2C8E2B60}" destId="{2F16B295-56BE-46B0-BEF8-968963106C33}" srcOrd="1" destOrd="0" parTransId="{DCF589B0-9429-4873-8A94-8D09E2C05F52}" sibTransId="{7170C790-4BB2-44B7-9231-5FE7615CCE7E}"/>
    <dgm:cxn modelId="{92B7CFE0-62C8-49F2-95C3-35622F4BF2F7}" type="presOf" srcId="{9918C473-60D7-49E7-8E1E-F4C189F1A001}" destId="{351CF260-4C83-40DB-8C8D-ADDC3A6D7D44}" srcOrd="0" destOrd="0" presId="urn:microsoft.com/office/officeart/2005/8/layout/hierarchy1"/>
    <dgm:cxn modelId="{38441127-2740-40C7-972F-D85F370E9ABE}" type="presOf" srcId="{A80F1D52-69DB-4529-BE04-07C2A459B1A8}" destId="{52238B3C-A883-4417-A1D9-B8269EE45629}" srcOrd="0" destOrd="0" presId="urn:microsoft.com/office/officeart/2005/8/layout/hierarchy1"/>
    <dgm:cxn modelId="{044C42E9-D479-46BE-8F66-D5F769948C54}" type="presParOf" srcId="{CC6B4D61-FCA8-48E9-8354-DEAA1469D863}" destId="{F8726514-9A26-4C8A-9217-1D2C56E93F86}" srcOrd="0" destOrd="0" presId="urn:microsoft.com/office/officeart/2005/8/layout/hierarchy1"/>
    <dgm:cxn modelId="{E55736A4-EB74-4552-A443-CAD35BBD34B9}" type="presParOf" srcId="{F8726514-9A26-4C8A-9217-1D2C56E93F86}" destId="{99E28722-2A52-4ACD-A0FE-893EAEC6A074}" srcOrd="0" destOrd="0" presId="urn:microsoft.com/office/officeart/2005/8/layout/hierarchy1"/>
    <dgm:cxn modelId="{D924BAA0-89C5-4740-94DC-0DD7EE35411D}" type="presParOf" srcId="{99E28722-2A52-4ACD-A0FE-893EAEC6A074}" destId="{89130977-DFDE-4C40-A199-C1BCBBDE035D}" srcOrd="0" destOrd="0" presId="urn:microsoft.com/office/officeart/2005/8/layout/hierarchy1"/>
    <dgm:cxn modelId="{C52F7141-D5F6-4EBB-83EA-5C79A2C3C735}" type="presParOf" srcId="{99E28722-2A52-4ACD-A0FE-893EAEC6A074}" destId="{96DB2298-9E81-448B-8622-C7243B6EABFB}" srcOrd="1" destOrd="0" presId="urn:microsoft.com/office/officeart/2005/8/layout/hierarchy1"/>
    <dgm:cxn modelId="{40609450-0595-4F99-8E88-39934A54C448}" type="presParOf" srcId="{F8726514-9A26-4C8A-9217-1D2C56E93F86}" destId="{498D5F4F-7507-45A4-BC67-371724A4F26D}" srcOrd="1" destOrd="0" presId="urn:microsoft.com/office/officeart/2005/8/layout/hierarchy1"/>
    <dgm:cxn modelId="{3D366C82-0037-4753-AA66-EF3219CCDB72}" type="presParOf" srcId="{498D5F4F-7507-45A4-BC67-371724A4F26D}" destId="{C17F2FA2-8228-4742-ACEE-BAF749D9C2EC}" srcOrd="0" destOrd="0" presId="urn:microsoft.com/office/officeart/2005/8/layout/hierarchy1"/>
    <dgm:cxn modelId="{16A4F431-8442-4687-B52C-34D387B80C03}" type="presParOf" srcId="{498D5F4F-7507-45A4-BC67-371724A4F26D}" destId="{F92778BB-D735-45EC-AFEF-F771F84AC333}" srcOrd="1" destOrd="0" presId="urn:microsoft.com/office/officeart/2005/8/layout/hierarchy1"/>
    <dgm:cxn modelId="{BC8675D9-72E5-4F22-8AAA-8D09C3C141B7}" type="presParOf" srcId="{F92778BB-D735-45EC-AFEF-F771F84AC333}" destId="{DF437750-5B0D-4614-90BE-063D8D7C44AA}" srcOrd="0" destOrd="0" presId="urn:microsoft.com/office/officeart/2005/8/layout/hierarchy1"/>
    <dgm:cxn modelId="{47E5B2FC-14FA-49C6-80A2-27E96786B22B}" type="presParOf" srcId="{DF437750-5B0D-4614-90BE-063D8D7C44AA}" destId="{9FBB4557-20C5-4AE3-8A3C-B93D16001E37}" srcOrd="0" destOrd="0" presId="urn:microsoft.com/office/officeart/2005/8/layout/hierarchy1"/>
    <dgm:cxn modelId="{640B933B-5B71-4DDB-9041-A32049723E08}" type="presParOf" srcId="{DF437750-5B0D-4614-90BE-063D8D7C44AA}" destId="{E530E7C1-1424-4D15-9C02-4BA6F995F669}" srcOrd="1" destOrd="0" presId="urn:microsoft.com/office/officeart/2005/8/layout/hierarchy1"/>
    <dgm:cxn modelId="{363D0BEF-9B5B-49B9-A35A-A4DB755FA335}" type="presParOf" srcId="{F92778BB-D735-45EC-AFEF-F771F84AC333}" destId="{0133E109-FC62-4908-AFE0-591517211988}" srcOrd="1" destOrd="0" presId="urn:microsoft.com/office/officeart/2005/8/layout/hierarchy1"/>
    <dgm:cxn modelId="{D0E850A1-1DDD-4F64-B690-825FC5B6C330}" type="presParOf" srcId="{498D5F4F-7507-45A4-BC67-371724A4F26D}" destId="{DC6907F1-08BB-42F6-BB2D-A881B5099C8E}" srcOrd="2" destOrd="0" presId="urn:microsoft.com/office/officeart/2005/8/layout/hierarchy1"/>
    <dgm:cxn modelId="{E34774F7-3B56-4214-95C7-DD1620E8219E}" type="presParOf" srcId="{498D5F4F-7507-45A4-BC67-371724A4F26D}" destId="{B7F07CFC-7DB5-4CBC-8E49-B5E0C93D63E4}" srcOrd="3" destOrd="0" presId="urn:microsoft.com/office/officeart/2005/8/layout/hierarchy1"/>
    <dgm:cxn modelId="{EE35BA96-4650-42D5-ACCD-1FCA56DFAD34}" type="presParOf" srcId="{B7F07CFC-7DB5-4CBC-8E49-B5E0C93D63E4}" destId="{900B1FC2-232B-4690-997B-CB2BDFB34716}" srcOrd="0" destOrd="0" presId="urn:microsoft.com/office/officeart/2005/8/layout/hierarchy1"/>
    <dgm:cxn modelId="{A98C3A82-9960-4AA4-AE8C-48730B32BB83}" type="presParOf" srcId="{900B1FC2-232B-4690-997B-CB2BDFB34716}" destId="{59796B84-9399-4F4B-ACE0-31F6E25C2F43}" srcOrd="0" destOrd="0" presId="urn:microsoft.com/office/officeart/2005/8/layout/hierarchy1"/>
    <dgm:cxn modelId="{B4D34836-9C60-4BEE-A38B-D035038CA809}" type="presParOf" srcId="{900B1FC2-232B-4690-997B-CB2BDFB34716}" destId="{FB4B1BD0-E391-42EA-8088-8D05B32A23D5}" srcOrd="1" destOrd="0" presId="urn:microsoft.com/office/officeart/2005/8/layout/hierarchy1"/>
    <dgm:cxn modelId="{0BF5F2A4-0E2F-4AC7-BF0D-29C65F8564DF}" type="presParOf" srcId="{B7F07CFC-7DB5-4CBC-8E49-B5E0C93D63E4}" destId="{1D472958-DF2B-445D-89F3-FDFBCA21E4C8}" srcOrd="1" destOrd="0" presId="urn:microsoft.com/office/officeart/2005/8/layout/hierarchy1"/>
    <dgm:cxn modelId="{44062355-B0D1-4135-A0C6-B20593C62C23}" type="presParOf" srcId="{498D5F4F-7507-45A4-BC67-371724A4F26D}" destId="{010E6662-A6CF-445C-A28F-345CEC76D52E}" srcOrd="4" destOrd="0" presId="urn:microsoft.com/office/officeart/2005/8/layout/hierarchy1"/>
    <dgm:cxn modelId="{AF954EAB-D944-4F97-8814-84B5B784F49E}" type="presParOf" srcId="{498D5F4F-7507-45A4-BC67-371724A4F26D}" destId="{0EC06F1F-7BB4-4FE6-8518-60B20B274A6F}" srcOrd="5" destOrd="0" presId="urn:microsoft.com/office/officeart/2005/8/layout/hierarchy1"/>
    <dgm:cxn modelId="{B375801A-F891-40F6-9890-7DDCD859D266}" type="presParOf" srcId="{0EC06F1F-7BB4-4FE6-8518-60B20B274A6F}" destId="{2A6E33F4-BBDE-472B-A33D-AA4F24D6CBAA}" srcOrd="0" destOrd="0" presId="urn:microsoft.com/office/officeart/2005/8/layout/hierarchy1"/>
    <dgm:cxn modelId="{6ECEE7EE-5621-4DB1-A316-A0E87D5A0DB1}" type="presParOf" srcId="{2A6E33F4-BBDE-472B-A33D-AA4F24D6CBAA}" destId="{0FB2ADF9-9BA6-43CE-8D8A-F57CBEF576C2}" srcOrd="0" destOrd="0" presId="urn:microsoft.com/office/officeart/2005/8/layout/hierarchy1"/>
    <dgm:cxn modelId="{ADB12141-F310-4860-99CC-D541F6C772E6}" type="presParOf" srcId="{2A6E33F4-BBDE-472B-A33D-AA4F24D6CBAA}" destId="{21A75615-7E96-41A1-93B6-38963A86E919}" srcOrd="1" destOrd="0" presId="urn:microsoft.com/office/officeart/2005/8/layout/hierarchy1"/>
    <dgm:cxn modelId="{D4D81822-2AB4-4245-812E-11304D9FE075}" type="presParOf" srcId="{0EC06F1F-7BB4-4FE6-8518-60B20B274A6F}" destId="{A09A5903-D1E2-444C-93A0-C3AC8DE101BD}" srcOrd="1" destOrd="0" presId="urn:microsoft.com/office/officeart/2005/8/layout/hierarchy1"/>
    <dgm:cxn modelId="{C6F51704-FA43-4340-943F-95EF745E5E5E}" type="presParOf" srcId="{CC6B4D61-FCA8-48E9-8354-DEAA1469D863}" destId="{AB66B490-8E27-47F0-B788-DA4A1C06CD45}" srcOrd="1" destOrd="0" presId="urn:microsoft.com/office/officeart/2005/8/layout/hierarchy1"/>
    <dgm:cxn modelId="{B0D7CB61-46D8-4988-A1AD-878BF58C3C3C}" type="presParOf" srcId="{AB66B490-8E27-47F0-B788-DA4A1C06CD45}" destId="{06D1BE98-08EA-47F0-A2AC-08AA285CD4BD}" srcOrd="0" destOrd="0" presId="urn:microsoft.com/office/officeart/2005/8/layout/hierarchy1"/>
    <dgm:cxn modelId="{CD7ADBEF-298D-4BE0-A792-4B35F64712EF}" type="presParOf" srcId="{06D1BE98-08EA-47F0-A2AC-08AA285CD4BD}" destId="{65B9561D-EC2E-4267-94FC-BD8D24AB75FC}" srcOrd="0" destOrd="0" presId="urn:microsoft.com/office/officeart/2005/8/layout/hierarchy1"/>
    <dgm:cxn modelId="{CB914FAE-19E2-4486-851E-3074DC2F3618}" type="presParOf" srcId="{06D1BE98-08EA-47F0-A2AC-08AA285CD4BD}" destId="{82479353-5695-4456-8E86-E7FA026E2FB9}" srcOrd="1" destOrd="0" presId="urn:microsoft.com/office/officeart/2005/8/layout/hierarchy1"/>
    <dgm:cxn modelId="{9CE8FE96-52A4-495F-B1AE-0FC1A2D4F21F}" type="presParOf" srcId="{AB66B490-8E27-47F0-B788-DA4A1C06CD45}" destId="{9633D31E-DF88-4957-8030-9F00F65F506C}" srcOrd="1" destOrd="0" presId="urn:microsoft.com/office/officeart/2005/8/layout/hierarchy1"/>
    <dgm:cxn modelId="{883837E3-22AE-4438-87FF-7E33BF234149}" type="presParOf" srcId="{9633D31E-DF88-4957-8030-9F00F65F506C}" destId="{6582FEE0-CFEA-4DB5-95D7-D792339C2F96}" srcOrd="0" destOrd="0" presId="urn:microsoft.com/office/officeart/2005/8/layout/hierarchy1"/>
    <dgm:cxn modelId="{918D1193-D02B-49D5-B053-FD591147DFF5}" type="presParOf" srcId="{9633D31E-DF88-4957-8030-9F00F65F506C}" destId="{EF849EA7-1BB6-422B-B3CC-B059C3D14B78}" srcOrd="1" destOrd="0" presId="urn:microsoft.com/office/officeart/2005/8/layout/hierarchy1"/>
    <dgm:cxn modelId="{2C8ECF0C-5FBA-4DC9-B249-E56553672A8F}" type="presParOf" srcId="{EF849EA7-1BB6-422B-B3CC-B059C3D14B78}" destId="{DFDD136C-6398-4603-9078-3543F979574C}" srcOrd="0" destOrd="0" presId="urn:microsoft.com/office/officeart/2005/8/layout/hierarchy1"/>
    <dgm:cxn modelId="{9D1E25A1-BC1F-4253-8FBC-1F6F41F34D6A}" type="presParOf" srcId="{DFDD136C-6398-4603-9078-3543F979574C}" destId="{06D0CAA3-75EF-435C-9305-FEF54406F389}" srcOrd="0" destOrd="0" presId="urn:microsoft.com/office/officeart/2005/8/layout/hierarchy1"/>
    <dgm:cxn modelId="{8C6C4179-047B-43BD-8055-0C67299A2F5F}" type="presParOf" srcId="{DFDD136C-6398-4603-9078-3543F979574C}" destId="{77D73783-94EB-4045-B1B9-56AD637628F5}" srcOrd="1" destOrd="0" presId="urn:microsoft.com/office/officeart/2005/8/layout/hierarchy1"/>
    <dgm:cxn modelId="{4119ECB4-E4C1-4B5C-B93B-D815DE92FFAD}" type="presParOf" srcId="{EF849EA7-1BB6-422B-B3CC-B059C3D14B78}" destId="{21C570BB-226C-45CF-A635-54E4C4E1787A}" srcOrd="1" destOrd="0" presId="urn:microsoft.com/office/officeart/2005/8/layout/hierarchy1"/>
    <dgm:cxn modelId="{7683D467-8F73-467A-8909-798C25442295}" type="presParOf" srcId="{9633D31E-DF88-4957-8030-9F00F65F506C}" destId="{0EAAC864-9DE6-434C-AC94-A19EB3EDAEA7}" srcOrd="2" destOrd="0" presId="urn:microsoft.com/office/officeart/2005/8/layout/hierarchy1"/>
    <dgm:cxn modelId="{5A42D9C1-DFE2-4F25-93FA-1663995857D9}" type="presParOf" srcId="{9633D31E-DF88-4957-8030-9F00F65F506C}" destId="{9E96F976-543E-4566-9E3F-D00379D0C68A}" srcOrd="3" destOrd="0" presId="urn:microsoft.com/office/officeart/2005/8/layout/hierarchy1"/>
    <dgm:cxn modelId="{D9F03236-10E2-4F94-816B-489AB197E5F5}" type="presParOf" srcId="{9E96F976-543E-4566-9E3F-D00379D0C68A}" destId="{1588AAE8-40FD-4497-A226-A77CAE29DEC3}" srcOrd="0" destOrd="0" presId="urn:microsoft.com/office/officeart/2005/8/layout/hierarchy1"/>
    <dgm:cxn modelId="{AAC1863D-842B-4015-A20F-5D6435C73D87}" type="presParOf" srcId="{1588AAE8-40FD-4497-A226-A77CAE29DEC3}" destId="{BEA345BE-F0BF-45E9-AC58-7F323B34BE78}" srcOrd="0" destOrd="0" presId="urn:microsoft.com/office/officeart/2005/8/layout/hierarchy1"/>
    <dgm:cxn modelId="{DB116533-E9AB-4BDC-9727-65325EA93C56}" type="presParOf" srcId="{1588AAE8-40FD-4497-A226-A77CAE29DEC3}" destId="{DE8D7B50-A106-448D-B753-97DFB01FF539}" srcOrd="1" destOrd="0" presId="urn:microsoft.com/office/officeart/2005/8/layout/hierarchy1"/>
    <dgm:cxn modelId="{8D8D6835-2B02-4ECB-B64D-D7B34207C196}" type="presParOf" srcId="{9E96F976-543E-4566-9E3F-D00379D0C68A}" destId="{9BA30EE7-B2AD-4F73-8AB0-21404980CD2D}" srcOrd="1" destOrd="0" presId="urn:microsoft.com/office/officeart/2005/8/layout/hierarchy1"/>
    <dgm:cxn modelId="{6DB56FDC-CCA4-45F2-AC83-9F895947EB92}" type="presParOf" srcId="{9633D31E-DF88-4957-8030-9F00F65F506C}" destId="{52238B3C-A883-4417-A1D9-B8269EE45629}" srcOrd="4" destOrd="0" presId="urn:microsoft.com/office/officeart/2005/8/layout/hierarchy1"/>
    <dgm:cxn modelId="{9573E6A3-A974-4A83-B9C5-C738954213B2}" type="presParOf" srcId="{9633D31E-DF88-4957-8030-9F00F65F506C}" destId="{7A8F005B-AEA8-4B97-BA86-C074998D71C9}" srcOrd="5" destOrd="0" presId="urn:microsoft.com/office/officeart/2005/8/layout/hierarchy1"/>
    <dgm:cxn modelId="{C47B6DB8-D098-4448-A76C-921EB753AA5E}" type="presParOf" srcId="{7A8F005B-AEA8-4B97-BA86-C074998D71C9}" destId="{10FB2DD9-2C05-4A18-957E-471A5E9818FB}" srcOrd="0" destOrd="0" presId="urn:microsoft.com/office/officeart/2005/8/layout/hierarchy1"/>
    <dgm:cxn modelId="{F75D7884-1744-48BA-BCD2-7B9E65CD03D6}" type="presParOf" srcId="{10FB2DD9-2C05-4A18-957E-471A5E9818FB}" destId="{379EA35C-918D-4A4F-8A95-D1BEDEC8E416}" srcOrd="0" destOrd="0" presId="urn:microsoft.com/office/officeart/2005/8/layout/hierarchy1"/>
    <dgm:cxn modelId="{F61E2EF6-D5A4-42F8-91EA-5CEE8121ED30}" type="presParOf" srcId="{10FB2DD9-2C05-4A18-957E-471A5E9818FB}" destId="{351CF260-4C83-40DB-8C8D-ADDC3A6D7D44}" srcOrd="1" destOrd="0" presId="urn:microsoft.com/office/officeart/2005/8/layout/hierarchy1"/>
    <dgm:cxn modelId="{FDFE2D66-0CBD-4709-9909-0888E77D8B16}" type="presParOf" srcId="{7A8F005B-AEA8-4B97-BA86-C074998D71C9}" destId="{4F901774-5884-482D-A277-5A2D28E56C65}" srcOrd="1" destOrd="0" presId="urn:microsoft.com/office/officeart/2005/8/layout/hierarchy1"/>
    <dgm:cxn modelId="{824776AF-07E8-47AE-B509-56E5DA5FAB94}" type="presParOf" srcId="{9633D31E-DF88-4957-8030-9F00F65F506C}" destId="{2E200538-BCBB-4160-BE93-3F49634DA824}" srcOrd="6" destOrd="0" presId="urn:microsoft.com/office/officeart/2005/8/layout/hierarchy1"/>
    <dgm:cxn modelId="{0E182122-CDE8-4A89-963D-EAAAA94853EA}" type="presParOf" srcId="{9633D31E-DF88-4957-8030-9F00F65F506C}" destId="{14E9A877-02DC-46A7-9022-494B75257FE8}" srcOrd="7" destOrd="0" presId="urn:microsoft.com/office/officeart/2005/8/layout/hierarchy1"/>
    <dgm:cxn modelId="{4A7EDCA9-2598-4239-9B17-A5AF265C2E5E}" type="presParOf" srcId="{14E9A877-02DC-46A7-9022-494B75257FE8}" destId="{E4B64C73-9F05-4717-8C20-4B07DE225A2D}" srcOrd="0" destOrd="0" presId="urn:microsoft.com/office/officeart/2005/8/layout/hierarchy1"/>
    <dgm:cxn modelId="{2F60A9D5-9343-472D-A227-CBE065266453}" type="presParOf" srcId="{E4B64C73-9F05-4717-8C20-4B07DE225A2D}" destId="{8176A4DD-18F7-4E4C-B6B1-1093890948E5}" srcOrd="0" destOrd="0" presId="urn:microsoft.com/office/officeart/2005/8/layout/hierarchy1"/>
    <dgm:cxn modelId="{B851C4F1-D43A-4DBF-8EA1-FCEA7A0DE575}" type="presParOf" srcId="{E4B64C73-9F05-4717-8C20-4B07DE225A2D}" destId="{FD03E5EB-4A19-4C70-AF26-DF9C53C61F9B}" srcOrd="1" destOrd="0" presId="urn:microsoft.com/office/officeart/2005/8/layout/hierarchy1"/>
    <dgm:cxn modelId="{DE65A345-BD96-4A19-B39A-6C630E461C7F}" type="presParOf" srcId="{14E9A877-02DC-46A7-9022-494B75257FE8}" destId="{49B02F05-64EB-4C5B-90C1-78CDF37BF618}" srcOrd="1" destOrd="0" presId="urn:microsoft.com/office/officeart/2005/8/layout/hierarchy1"/>
    <dgm:cxn modelId="{1F8F7B7C-2D23-40C8-852A-3CCC5804742C}" type="presParOf" srcId="{9633D31E-DF88-4957-8030-9F00F65F506C}" destId="{53613BE3-09AD-41CD-945B-A7CA813F2063}" srcOrd="8" destOrd="0" presId="urn:microsoft.com/office/officeart/2005/8/layout/hierarchy1"/>
    <dgm:cxn modelId="{38D8DB83-218C-4652-9E7D-FC78479D83DB}" type="presParOf" srcId="{9633D31E-DF88-4957-8030-9F00F65F506C}" destId="{180CE0DF-3607-4D20-93AF-3B2642421FDA}" srcOrd="9" destOrd="0" presId="urn:microsoft.com/office/officeart/2005/8/layout/hierarchy1"/>
    <dgm:cxn modelId="{0F0C2036-06D0-4BF3-B61C-0F1AB9E7085A}" type="presParOf" srcId="{180CE0DF-3607-4D20-93AF-3B2642421FDA}" destId="{E8B88F23-8019-450C-AA65-5C857058DB04}" srcOrd="0" destOrd="0" presId="urn:microsoft.com/office/officeart/2005/8/layout/hierarchy1"/>
    <dgm:cxn modelId="{2772DC29-E112-4E89-9902-508FBC51C2A9}" type="presParOf" srcId="{E8B88F23-8019-450C-AA65-5C857058DB04}" destId="{DE2C3AC5-43C7-4568-8796-825C56566A1F}" srcOrd="0" destOrd="0" presId="urn:microsoft.com/office/officeart/2005/8/layout/hierarchy1"/>
    <dgm:cxn modelId="{6B81BFD8-AF3F-4E16-90C9-8800857CC707}" type="presParOf" srcId="{E8B88F23-8019-450C-AA65-5C857058DB04}" destId="{AAC0CBFD-E047-4405-8CBB-194E8E8B47EF}" srcOrd="1" destOrd="0" presId="urn:microsoft.com/office/officeart/2005/8/layout/hierarchy1"/>
    <dgm:cxn modelId="{DD79FB07-F4D5-4DCD-A6D1-E9AE17C0A8BD}" type="presParOf" srcId="{180CE0DF-3607-4D20-93AF-3B2642421FDA}" destId="{4E23590F-9AA5-4F44-9C3B-56466563B7B2}" srcOrd="1" destOrd="0" presId="urn:microsoft.com/office/officeart/2005/8/layout/hierarchy1"/>
    <dgm:cxn modelId="{CF9FFF8B-9D7A-4DA6-BBB6-D587C635C0E7}" type="presParOf" srcId="{9633D31E-DF88-4957-8030-9F00F65F506C}" destId="{3423CC78-6865-4C9C-A948-4707FBDE23B3}" srcOrd="10" destOrd="0" presId="urn:microsoft.com/office/officeart/2005/8/layout/hierarchy1"/>
    <dgm:cxn modelId="{EF75022E-D288-4216-BBFD-CBF793B39A17}" type="presParOf" srcId="{9633D31E-DF88-4957-8030-9F00F65F506C}" destId="{8735A4DC-991C-433D-8856-D8E8325C797B}" srcOrd="11" destOrd="0" presId="urn:microsoft.com/office/officeart/2005/8/layout/hierarchy1"/>
    <dgm:cxn modelId="{62926396-BBAD-4275-ADA7-353DD73AF207}" type="presParOf" srcId="{8735A4DC-991C-433D-8856-D8E8325C797B}" destId="{D863DB27-7124-4D9A-8A9B-3991BF802306}" srcOrd="0" destOrd="0" presId="urn:microsoft.com/office/officeart/2005/8/layout/hierarchy1"/>
    <dgm:cxn modelId="{F0B25E7C-C98C-484B-8D04-DAAC3295551B}" type="presParOf" srcId="{D863DB27-7124-4D9A-8A9B-3991BF802306}" destId="{1E020031-F3C6-4EC5-A734-6ADFFD69453F}" srcOrd="0" destOrd="0" presId="urn:microsoft.com/office/officeart/2005/8/layout/hierarchy1"/>
    <dgm:cxn modelId="{38879D8D-4A36-49D2-A516-B557AF907228}" type="presParOf" srcId="{D863DB27-7124-4D9A-8A9B-3991BF802306}" destId="{D1F181ED-BE54-4666-9032-B5CF82886667}" srcOrd="1" destOrd="0" presId="urn:microsoft.com/office/officeart/2005/8/layout/hierarchy1"/>
    <dgm:cxn modelId="{F9860162-D8EA-4D13-A350-A4CFD018D35A}" type="presParOf" srcId="{8735A4DC-991C-433D-8856-D8E8325C797B}" destId="{1A38DBD7-ED95-4F48-A9BC-9E27BB2BEBAB}" srcOrd="1" destOrd="0" presId="urn:microsoft.com/office/officeart/2005/8/layout/hierarchy1"/>
    <dgm:cxn modelId="{7E026263-39E0-4737-8D51-57474D90418D}" type="presParOf" srcId="{9633D31E-DF88-4957-8030-9F00F65F506C}" destId="{4B89E5EB-7A18-4796-94B5-7F6282B9BDA8}" srcOrd="12" destOrd="0" presId="urn:microsoft.com/office/officeart/2005/8/layout/hierarchy1"/>
    <dgm:cxn modelId="{C6F0FDBB-F02C-4203-AAB6-AA10EB5C5C2F}" type="presParOf" srcId="{9633D31E-DF88-4957-8030-9F00F65F506C}" destId="{4D40CBD7-9DF2-46DA-AAF0-63E43C58B0B0}" srcOrd="13" destOrd="0" presId="urn:microsoft.com/office/officeart/2005/8/layout/hierarchy1"/>
    <dgm:cxn modelId="{97EA4D5D-0D88-4AFF-919D-40A1FB9D2336}" type="presParOf" srcId="{4D40CBD7-9DF2-46DA-AAF0-63E43C58B0B0}" destId="{2EEB63C5-0D0E-42BF-9792-7774F565C86C}" srcOrd="0" destOrd="0" presId="urn:microsoft.com/office/officeart/2005/8/layout/hierarchy1"/>
    <dgm:cxn modelId="{5087BD51-F45F-47C2-B034-FF9A5E90E6E1}" type="presParOf" srcId="{2EEB63C5-0D0E-42BF-9792-7774F565C86C}" destId="{14937106-6474-4B43-B62B-0E2D7F727D8D}" srcOrd="0" destOrd="0" presId="urn:microsoft.com/office/officeart/2005/8/layout/hierarchy1"/>
    <dgm:cxn modelId="{18E88FC8-10FE-423E-B104-B369D90F0648}" type="presParOf" srcId="{2EEB63C5-0D0E-42BF-9792-7774F565C86C}" destId="{1496B7B1-C0BB-4553-A1D1-B8CE08C4E0FA}" srcOrd="1" destOrd="0" presId="urn:microsoft.com/office/officeart/2005/8/layout/hierarchy1"/>
    <dgm:cxn modelId="{DBEFE56A-2C22-431E-894E-70A85219F70D}" type="presParOf" srcId="{4D40CBD7-9DF2-46DA-AAF0-63E43C58B0B0}" destId="{57822DA6-5B40-4B24-8273-C5A829A185DD}" srcOrd="1" destOrd="0" presId="urn:microsoft.com/office/officeart/2005/8/layout/hierarchy1"/>
    <dgm:cxn modelId="{15AE3D38-3944-4F2A-9D00-C22CBC726009}" type="presParOf" srcId="{9633D31E-DF88-4957-8030-9F00F65F506C}" destId="{EF0CCEBC-F280-4947-9616-6749EA1407F2}" srcOrd="14" destOrd="0" presId="urn:microsoft.com/office/officeart/2005/8/layout/hierarchy1"/>
    <dgm:cxn modelId="{D842C289-6B73-4A9E-856C-1F7701420F3A}" type="presParOf" srcId="{9633D31E-DF88-4957-8030-9F00F65F506C}" destId="{1F97FA41-1645-45B9-8744-C583FCA954CE}" srcOrd="15" destOrd="0" presId="urn:microsoft.com/office/officeart/2005/8/layout/hierarchy1"/>
    <dgm:cxn modelId="{D49BB283-E8DD-4133-8092-2874E82AE53F}" type="presParOf" srcId="{1F97FA41-1645-45B9-8744-C583FCA954CE}" destId="{66031143-1888-43F8-8FAC-8373EE4137F3}" srcOrd="0" destOrd="0" presId="urn:microsoft.com/office/officeart/2005/8/layout/hierarchy1"/>
    <dgm:cxn modelId="{2C8F7E45-6EFB-4F3A-A8EB-9788E2CE59A2}" type="presParOf" srcId="{66031143-1888-43F8-8FAC-8373EE4137F3}" destId="{131147A6-0B17-4546-ACB8-D44EEDEF6A71}" srcOrd="0" destOrd="0" presId="urn:microsoft.com/office/officeart/2005/8/layout/hierarchy1"/>
    <dgm:cxn modelId="{7DE4DE00-8C92-4059-8608-1F45C22A59AF}" type="presParOf" srcId="{66031143-1888-43F8-8FAC-8373EE4137F3}" destId="{E57BB656-E349-4C50-8892-0713EA61EB9C}" srcOrd="1" destOrd="0" presId="urn:microsoft.com/office/officeart/2005/8/layout/hierarchy1"/>
    <dgm:cxn modelId="{2800D95E-4C22-451B-9AD0-C77E339B7128}" type="presParOf" srcId="{1F97FA41-1645-45B9-8744-C583FCA954CE}" destId="{2FFF4E07-7926-4DFE-A286-CA9CBEF41557}" srcOrd="1" destOrd="0" presId="urn:microsoft.com/office/officeart/2005/8/layout/hierarchy1"/>
    <dgm:cxn modelId="{67C20719-E819-4A24-A58D-0C046D6E14C9}" type="presParOf" srcId="{9633D31E-DF88-4957-8030-9F00F65F506C}" destId="{4938A6C1-B07C-41C3-8E9D-95863424A606}" srcOrd="16" destOrd="0" presId="urn:microsoft.com/office/officeart/2005/8/layout/hierarchy1"/>
    <dgm:cxn modelId="{FF90CC81-696D-49E3-B85F-CBAFC78BE4F9}" type="presParOf" srcId="{9633D31E-DF88-4957-8030-9F00F65F506C}" destId="{4641050A-7CEA-49C0-8054-85A97E5A0529}" srcOrd="17" destOrd="0" presId="urn:microsoft.com/office/officeart/2005/8/layout/hierarchy1"/>
    <dgm:cxn modelId="{B603AC3A-E412-4F91-BF40-E447DA3ECB01}" type="presParOf" srcId="{4641050A-7CEA-49C0-8054-85A97E5A0529}" destId="{DC995086-872F-4AE8-A42E-F0E0418E88C5}" srcOrd="0" destOrd="0" presId="urn:microsoft.com/office/officeart/2005/8/layout/hierarchy1"/>
    <dgm:cxn modelId="{C102811F-67EB-43F9-860D-8CC2B20B8D01}" type="presParOf" srcId="{DC995086-872F-4AE8-A42E-F0E0418E88C5}" destId="{4CC5DA9C-D22F-4763-80BD-CF4F3C4B63F3}" srcOrd="0" destOrd="0" presId="urn:microsoft.com/office/officeart/2005/8/layout/hierarchy1"/>
    <dgm:cxn modelId="{0D678AFE-75F1-4E1B-91C3-B826E95967CA}" type="presParOf" srcId="{DC995086-872F-4AE8-A42E-F0E0418E88C5}" destId="{2D670209-643E-44C8-8516-3AC28E1AB944}" srcOrd="1" destOrd="0" presId="urn:microsoft.com/office/officeart/2005/8/layout/hierarchy1"/>
    <dgm:cxn modelId="{B9CCF7C8-6F99-47F8-9FAF-FEA7C7323CF8}" type="presParOf" srcId="{4641050A-7CEA-49C0-8054-85A97E5A0529}" destId="{18B5E52F-8BA5-4328-B13D-32B3D7E00AF8}" srcOrd="1" destOrd="0" presId="urn:microsoft.com/office/officeart/2005/8/layout/hierarchy1"/>
    <dgm:cxn modelId="{C67B6184-7155-4D54-B9B0-EF2B669D7730}" type="presParOf" srcId="{9633D31E-DF88-4957-8030-9F00F65F506C}" destId="{1D71B285-42EB-44AC-9CBB-2A3F7406CBDE}" srcOrd="18" destOrd="0" presId="urn:microsoft.com/office/officeart/2005/8/layout/hierarchy1"/>
    <dgm:cxn modelId="{330D3BA8-0AA7-499E-9965-C2A56A12DA61}" type="presParOf" srcId="{9633D31E-DF88-4957-8030-9F00F65F506C}" destId="{5A055D93-7386-4D6A-A62A-E14843A033B5}" srcOrd="19" destOrd="0" presId="urn:microsoft.com/office/officeart/2005/8/layout/hierarchy1"/>
    <dgm:cxn modelId="{140528DE-973F-4CA9-8A2C-B5BE69916792}" type="presParOf" srcId="{5A055D93-7386-4D6A-A62A-E14843A033B5}" destId="{AF612369-7C48-4E68-B29A-7D31AFD761E4}" srcOrd="0" destOrd="0" presId="urn:microsoft.com/office/officeart/2005/8/layout/hierarchy1"/>
    <dgm:cxn modelId="{A8C5B308-4008-4809-BA66-FB596CB16CB7}" type="presParOf" srcId="{AF612369-7C48-4E68-B29A-7D31AFD761E4}" destId="{36AF9111-3CC3-4FD4-90D1-96FFAF2C7A0C}" srcOrd="0" destOrd="0" presId="urn:microsoft.com/office/officeart/2005/8/layout/hierarchy1"/>
    <dgm:cxn modelId="{D431ADF5-0FEF-4138-87A0-A724226CA096}" type="presParOf" srcId="{AF612369-7C48-4E68-B29A-7D31AFD761E4}" destId="{6C6E2E43-C64F-4D6E-9115-96DC8A6FED5E}" srcOrd="1" destOrd="0" presId="urn:microsoft.com/office/officeart/2005/8/layout/hierarchy1"/>
    <dgm:cxn modelId="{38EFF417-7A09-46F9-894F-CCC933D00DC0}" type="presParOf" srcId="{5A055D93-7386-4D6A-A62A-E14843A033B5}" destId="{662461D6-5DF0-41D7-813C-64D30F192703}" srcOrd="1" destOrd="0" presId="urn:microsoft.com/office/officeart/2005/8/layout/hierarchy1"/>
    <dgm:cxn modelId="{46314BFB-2F9A-4792-A84C-BDB6251F44BC}" type="presParOf" srcId="{9633D31E-DF88-4957-8030-9F00F65F506C}" destId="{D6AAE4E1-4294-4E84-B668-963475761B5E}" srcOrd="20" destOrd="0" presId="urn:microsoft.com/office/officeart/2005/8/layout/hierarchy1"/>
    <dgm:cxn modelId="{3F85B6C3-68E0-423D-93E2-0EC9900D86A2}" type="presParOf" srcId="{9633D31E-DF88-4957-8030-9F00F65F506C}" destId="{89601A28-A492-49A1-8AF3-6CB175638CA1}" srcOrd="21" destOrd="0" presId="urn:microsoft.com/office/officeart/2005/8/layout/hierarchy1"/>
    <dgm:cxn modelId="{9B161C19-21B0-409F-B21B-4CFE6CF93C84}" type="presParOf" srcId="{89601A28-A492-49A1-8AF3-6CB175638CA1}" destId="{35593BC8-D821-4AA1-AD5A-D5DC79E5724D}" srcOrd="0" destOrd="0" presId="urn:microsoft.com/office/officeart/2005/8/layout/hierarchy1"/>
    <dgm:cxn modelId="{CFF5E934-087A-47DB-BC28-7B9B831093C5}" type="presParOf" srcId="{35593BC8-D821-4AA1-AD5A-D5DC79E5724D}" destId="{28A732EE-54AC-4450-80A5-2996053DE0DB}" srcOrd="0" destOrd="0" presId="urn:microsoft.com/office/officeart/2005/8/layout/hierarchy1"/>
    <dgm:cxn modelId="{F0A11A3D-A528-4BD7-A402-BD8D4A686EF9}" type="presParOf" srcId="{35593BC8-D821-4AA1-AD5A-D5DC79E5724D}" destId="{5F11F3BC-F154-46C4-93F7-14BE7F338232}" srcOrd="1" destOrd="0" presId="urn:microsoft.com/office/officeart/2005/8/layout/hierarchy1"/>
    <dgm:cxn modelId="{23714239-3BFC-4BB4-9E89-F5191FB2B5C3}" type="presParOf" srcId="{89601A28-A492-49A1-8AF3-6CB175638CA1}" destId="{D808F257-C2E3-4C09-9E36-393FE198A298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5101A4-00D1-44EA-9A12-0D20C1B11F8A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E4BBEF-3F16-437A-8798-493FC7C881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rtl="0"/>
          <a:r>
            <a:rPr lang="ru-RU" sz="1400" b="1" dirty="0" smtClean="0"/>
            <a:t>Основные параметры исполнения бюджета городского округа ЗАТО Свободный за  6 месяцев 2021 года</a:t>
          </a:r>
          <a:endParaRPr lang="ru-RU" sz="3600" b="1" dirty="0"/>
        </a:p>
      </dgm:t>
    </dgm:pt>
    <dgm:pt modelId="{006266BD-0834-472E-920B-6E164FB178FE}" type="parTrans" cxnId="{542022CD-250B-420E-98D6-5BF32F5AF872}">
      <dgm:prSet/>
      <dgm:spPr/>
      <dgm:t>
        <a:bodyPr/>
        <a:lstStyle/>
        <a:p>
          <a:endParaRPr lang="ru-RU"/>
        </a:p>
      </dgm:t>
    </dgm:pt>
    <dgm:pt modelId="{2D64683F-B472-4C97-B0DD-006B32221D0C}" type="sibTrans" cxnId="{542022CD-250B-420E-98D6-5BF32F5AF872}">
      <dgm:prSet/>
      <dgm:spPr/>
      <dgm:t>
        <a:bodyPr/>
        <a:lstStyle/>
        <a:p>
          <a:endParaRPr lang="ru-RU"/>
        </a:p>
      </dgm:t>
    </dgm:pt>
    <dgm:pt modelId="{0B2A2BEB-1E76-4BE3-87F6-E836D288FBC9}" type="pres">
      <dgm:prSet presAssocID="{B25101A4-00D1-44EA-9A12-0D20C1B11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7365-6D5C-4D1A-9F38-60E4C62269CB}" type="pres">
      <dgm:prSet presAssocID="{0AE4BBEF-3F16-437A-8798-493FC7C8813D}" presName="linNode" presStyleCnt="0"/>
      <dgm:spPr/>
    </dgm:pt>
    <dgm:pt modelId="{60F2DAC5-BBD9-45C6-ABE5-DF47FEE1C6AD}" type="pres">
      <dgm:prSet presAssocID="{0AE4BBEF-3F16-437A-8798-493FC7C8813D}" presName="parentText" presStyleLbl="node1" presStyleIdx="0" presStyleCnt="1" custScaleX="199962" custLinFactNeighborX="2411" custLinFactNeighborY="-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C36E3A-5F5E-4032-BB85-C5A54F3D9775}" type="presOf" srcId="{0AE4BBEF-3F16-437A-8798-493FC7C8813D}" destId="{60F2DAC5-BBD9-45C6-ABE5-DF47FEE1C6AD}" srcOrd="0" destOrd="0" presId="urn:microsoft.com/office/officeart/2005/8/layout/vList5"/>
    <dgm:cxn modelId="{542022CD-250B-420E-98D6-5BF32F5AF872}" srcId="{B25101A4-00D1-44EA-9A12-0D20C1B11F8A}" destId="{0AE4BBEF-3F16-437A-8798-493FC7C8813D}" srcOrd="0" destOrd="0" parTransId="{006266BD-0834-472E-920B-6E164FB178FE}" sibTransId="{2D64683F-B472-4C97-B0DD-006B32221D0C}"/>
    <dgm:cxn modelId="{DD015D0D-2581-41CD-B26D-BE9937C568F3}" type="presOf" srcId="{B25101A4-00D1-44EA-9A12-0D20C1B11F8A}" destId="{0B2A2BEB-1E76-4BE3-87F6-E836D288FBC9}" srcOrd="0" destOrd="0" presId="urn:microsoft.com/office/officeart/2005/8/layout/vList5"/>
    <dgm:cxn modelId="{72ECA732-8E92-4FF8-BA3C-9BA7499C7FC9}" type="presParOf" srcId="{0B2A2BEB-1E76-4BE3-87F6-E836D288FBC9}" destId="{C50D7365-6D5C-4D1A-9F38-60E4C62269CB}" srcOrd="0" destOrd="0" presId="urn:microsoft.com/office/officeart/2005/8/layout/vList5"/>
    <dgm:cxn modelId="{53C73419-952B-4C10-99CC-4F2F9293098A}" type="presParOf" srcId="{C50D7365-6D5C-4D1A-9F38-60E4C62269CB}" destId="{60F2DAC5-BBD9-45C6-ABE5-DF47FEE1C6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5101A4-00D1-44EA-9A12-0D20C1B11F8A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E4BBEF-3F16-437A-8798-493FC7C881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rtl="0"/>
          <a:r>
            <a:rPr lang="ru-RU" sz="1400" b="1" baseline="0" dirty="0" smtClean="0"/>
            <a:t>Численность населения на 01.01.2021 года 9851 человек</a:t>
          </a:r>
        </a:p>
        <a:p>
          <a:pPr rtl="0"/>
          <a:r>
            <a:rPr lang="ru-RU" sz="1400" b="1" baseline="0" dirty="0" smtClean="0"/>
            <a:t>Доходы в расчёте на одного человека составили 28710,36 рублей</a:t>
          </a:r>
        </a:p>
        <a:p>
          <a:pPr rtl="0"/>
          <a:r>
            <a:rPr lang="ru-RU" sz="1400" b="1" baseline="0" dirty="0" smtClean="0"/>
            <a:t>Расходы в расчёте на одного человека составили 24782,65 рублей</a:t>
          </a:r>
        </a:p>
        <a:p>
          <a:pPr rtl="0"/>
          <a:r>
            <a:rPr lang="ru-RU" sz="1400" b="1" baseline="0" dirty="0" smtClean="0"/>
            <a:t> </a:t>
          </a:r>
          <a:endParaRPr lang="ru-RU" sz="1400" b="1" baseline="0" dirty="0"/>
        </a:p>
      </dgm:t>
    </dgm:pt>
    <dgm:pt modelId="{006266BD-0834-472E-920B-6E164FB178FE}" type="parTrans" cxnId="{542022CD-250B-420E-98D6-5BF32F5AF872}">
      <dgm:prSet/>
      <dgm:spPr/>
      <dgm:t>
        <a:bodyPr/>
        <a:lstStyle/>
        <a:p>
          <a:endParaRPr lang="ru-RU"/>
        </a:p>
      </dgm:t>
    </dgm:pt>
    <dgm:pt modelId="{2D64683F-B472-4C97-B0DD-006B32221D0C}" type="sibTrans" cxnId="{542022CD-250B-420E-98D6-5BF32F5AF872}">
      <dgm:prSet/>
      <dgm:spPr/>
      <dgm:t>
        <a:bodyPr/>
        <a:lstStyle/>
        <a:p>
          <a:endParaRPr lang="ru-RU"/>
        </a:p>
      </dgm:t>
    </dgm:pt>
    <dgm:pt modelId="{0B2A2BEB-1E76-4BE3-87F6-E836D288FBC9}" type="pres">
      <dgm:prSet presAssocID="{B25101A4-00D1-44EA-9A12-0D20C1B11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7365-6D5C-4D1A-9F38-60E4C62269CB}" type="pres">
      <dgm:prSet presAssocID="{0AE4BBEF-3F16-437A-8798-493FC7C8813D}" presName="linNode" presStyleCnt="0"/>
      <dgm:spPr/>
    </dgm:pt>
    <dgm:pt modelId="{60F2DAC5-BBD9-45C6-ABE5-DF47FEE1C6AD}" type="pres">
      <dgm:prSet presAssocID="{0AE4BBEF-3F16-437A-8798-493FC7C8813D}" presName="parentText" presStyleLbl="node1" presStyleIdx="0" presStyleCnt="1" custScaleX="199962" custLinFactNeighborX="4126" custLinFactNeighborY="37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C36E3A-5F5E-4032-BB85-C5A54F3D9775}" type="presOf" srcId="{0AE4BBEF-3F16-437A-8798-493FC7C8813D}" destId="{60F2DAC5-BBD9-45C6-ABE5-DF47FEE1C6AD}" srcOrd="0" destOrd="0" presId="urn:microsoft.com/office/officeart/2005/8/layout/vList5"/>
    <dgm:cxn modelId="{542022CD-250B-420E-98D6-5BF32F5AF872}" srcId="{B25101A4-00D1-44EA-9A12-0D20C1B11F8A}" destId="{0AE4BBEF-3F16-437A-8798-493FC7C8813D}" srcOrd="0" destOrd="0" parTransId="{006266BD-0834-472E-920B-6E164FB178FE}" sibTransId="{2D64683F-B472-4C97-B0DD-006B32221D0C}"/>
    <dgm:cxn modelId="{DD015D0D-2581-41CD-B26D-BE9937C568F3}" type="presOf" srcId="{B25101A4-00D1-44EA-9A12-0D20C1B11F8A}" destId="{0B2A2BEB-1E76-4BE3-87F6-E836D288FBC9}" srcOrd="0" destOrd="0" presId="urn:microsoft.com/office/officeart/2005/8/layout/vList5"/>
    <dgm:cxn modelId="{72ECA732-8E92-4FF8-BA3C-9BA7499C7FC9}" type="presParOf" srcId="{0B2A2BEB-1E76-4BE3-87F6-E836D288FBC9}" destId="{C50D7365-6D5C-4D1A-9F38-60E4C62269CB}" srcOrd="0" destOrd="0" presId="urn:microsoft.com/office/officeart/2005/8/layout/vList5"/>
    <dgm:cxn modelId="{53C73419-952B-4C10-99CC-4F2F9293098A}" type="presParOf" srcId="{C50D7365-6D5C-4D1A-9F38-60E4C62269CB}" destId="{60F2DAC5-BBD9-45C6-ABE5-DF47FEE1C6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DAC5-BBD9-45C6-ABE5-DF47FEE1C6AD}">
      <dsp:nvSpPr>
        <dsp:cNvPr id="0" name=""/>
        <dsp:cNvSpPr/>
      </dsp:nvSpPr>
      <dsp:spPr>
        <a:xfrm>
          <a:off x="1400086" y="0"/>
          <a:ext cx="5571919" cy="5524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Основные характеристики бюджета городского округа ЗАТО Свободный за  6 месяцев 2021 года</a:t>
          </a:r>
          <a:endParaRPr lang="ru-RU" sz="3600" b="1" kern="1200" dirty="0"/>
        </a:p>
      </dsp:txBody>
      <dsp:txXfrm>
        <a:off x="1427053" y="26967"/>
        <a:ext cx="5517985" cy="498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AE4E1-4294-4E84-B668-963475761B5E}">
      <dsp:nvSpPr>
        <dsp:cNvPr id="0" name=""/>
        <dsp:cNvSpPr/>
      </dsp:nvSpPr>
      <dsp:spPr>
        <a:xfrm>
          <a:off x="4498104" y="1843164"/>
          <a:ext cx="2791924" cy="134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90"/>
              </a:lnTo>
              <a:lnTo>
                <a:pt x="2791924" y="91690"/>
              </a:lnTo>
              <a:lnTo>
                <a:pt x="2791924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1B285-42EB-44AC-9CBB-2A3F7406CBDE}">
      <dsp:nvSpPr>
        <dsp:cNvPr id="0" name=""/>
        <dsp:cNvSpPr/>
      </dsp:nvSpPr>
      <dsp:spPr>
        <a:xfrm>
          <a:off x="4498104" y="1843164"/>
          <a:ext cx="2251886" cy="9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44"/>
              </a:lnTo>
              <a:lnTo>
                <a:pt x="2251886" y="56344"/>
              </a:lnTo>
              <a:lnTo>
                <a:pt x="2251886" y="992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8A6C1-B07C-41C3-8E9D-95863424A606}">
      <dsp:nvSpPr>
        <dsp:cNvPr id="0" name=""/>
        <dsp:cNvSpPr/>
      </dsp:nvSpPr>
      <dsp:spPr>
        <a:xfrm>
          <a:off x="4498104" y="1843164"/>
          <a:ext cx="1661050" cy="134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90"/>
              </a:lnTo>
              <a:lnTo>
                <a:pt x="1661050" y="91690"/>
              </a:lnTo>
              <a:lnTo>
                <a:pt x="166105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CCEBC-F280-4947-9616-6749EA1407F2}">
      <dsp:nvSpPr>
        <dsp:cNvPr id="0" name=""/>
        <dsp:cNvSpPr/>
      </dsp:nvSpPr>
      <dsp:spPr>
        <a:xfrm>
          <a:off x="4498104" y="1843164"/>
          <a:ext cx="1142345" cy="121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35"/>
              </a:lnTo>
              <a:lnTo>
                <a:pt x="1142345" y="78735"/>
              </a:lnTo>
              <a:lnTo>
                <a:pt x="1142345" y="1215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9E5EB-7A18-4796-94B5-7F6282B9BDA8}">
      <dsp:nvSpPr>
        <dsp:cNvPr id="0" name=""/>
        <dsp:cNvSpPr/>
      </dsp:nvSpPr>
      <dsp:spPr>
        <a:xfrm>
          <a:off x="4498104" y="1843164"/>
          <a:ext cx="574488" cy="109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91"/>
              </a:lnTo>
              <a:lnTo>
                <a:pt x="574488" y="66291"/>
              </a:lnTo>
              <a:lnTo>
                <a:pt x="574488" y="1091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3CC78-6865-4C9C-A948-4707FBDE23B3}">
      <dsp:nvSpPr>
        <dsp:cNvPr id="0" name=""/>
        <dsp:cNvSpPr/>
      </dsp:nvSpPr>
      <dsp:spPr>
        <a:xfrm>
          <a:off x="4420414" y="1843164"/>
          <a:ext cx="91440" cy="134548"/>
        </a:xfrm>
        <a:custGeom>
          <a:avLst/>
          <a:gdLst/>
          <a:ahLst/>
          <a:cxnLst/>
          <a:rect l="0" t="0" r="0" b="0"/>
          <a:pathLst>
            <a:path>
              <a:moveTo>
                <a:pt x="77690" y="0"/>
              </a:moveTo>
              <a:lnTo>
                <a:pt x="77690" y="91690"/>
              </a:lnTo>
              <a:lnTo>
                <a:pt x="45720" y="91690"/>
              </a:lnTo>
              <a:lnTo>
                <a:pt x="4572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13BE3-09AD-41CD-945B-A7CA813F2063}">
      <dsp:nvSpPr>
        <dsp:cNvPr id="0" name=""/>
        <dsp:cNvSpPr/>
      </dsp:nvSpPr>
      <dsp:spPr>
        <a:xfrm>
          <a:off x="3893868" y="1843164"/>
          <a:ext cx="604235" cy="134548"/>
        </a:xfrm>
        <a:custGeom>
          <a:avLst/>
          <a:gdLst/>
          <a:ahLst/>
          <a:cxnLst/>
          <a:rect l="0" t="0" r="0" b="0"/>
          <a:pathLst>
            <a:path>
              <a:moveTo>
                <a:pt x="604235" y="0"/>
              </a:moveTo>
              <a:lnTo>
                <a:pt x="604235" y="91690"/>
              </a:lnTo>
              <a:lnTo>
                <a:pt x="0" y="91690"/>
              </a:lnTo>
              <a:lnTo>
                <a:pt x="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00538-BCBB-4160-BE93-3F49634DA824}">
      <dsp:nvSpPr>
        <dsp:cNvPr id="0" name=""/>
        <dsp:cNvSpPr/>
      </dsp:nvSpPr>
      <dsp:spPr>
        <a:xfrm>
          <a:off x="3325142" y="1843164"/>
          <a:ext cx="1172962" cy="134548"/>
        </a:xfrm>
        <a:custGeom>
          <a:avLst/>
          <a:gdLst/>
          <a:ahLst/>
          <a:cxnLst/>
          <a:rect l="0" t="0" r="0" b="0"/>
          <a:pathLst>
            <a:path>
              <a:moveTo>
                <a:pt x="1172962" y="0"/>
              </a:moveTo>
              <a:lnTo>
                <a:pt x="1172962" y="91690"/>
              </a:lnTo>
              <a:lnTo>
                <a:pt x="0" y="91690"/>
              </a:lnTo>
              <a:lnTo>
                <a:pt x="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38B3C-A883-4417-A1D9-B8269EE45629}">
      <dsp:nvSpPr>
        <dsp:cNvPr id="0" name=""/>
        <dsp:cNvSpPr/>
      </dsp:nvSpPr>
      <dsp:spPr>
        <a:xfrm>
          <a:off x="2763075" y="1843164"/>
          <a:ext cx="1735029" cy="134548"/>
        </a:xfrm>
        <a:custGeom>
          <a:avLst/>
          <a:gdLst/>
          <a:ahLst/>
          <a:cxnLst/>
          <a:rect l="0" t="0" r="0" b="0"/>
          <a:pathLst>
            <a:path>
              <a:moveTo>
                <a:pt x="1735029" y="0"/>
              </a:moveTo>
              <a:lnTo>
                <a:pt x="1735029" y="91690"/>
              </a:lnTo>
              <a:lnTo>
                <a:pt x="0" y="91690"/>
              </a:lnTo>
              <a:lnTo>
                <a:pt x="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AC864-9DE6-434C-AC94-A19EB3EDAEA7}">
      <dsp:nvSpPr>
        <dsp:cNvPr id="0" name=""/>
        <dsp:cNvSpPr/>
      </dsp:nvSpPr>
      <dsp:spPr>
        <a:xfrm>
          <a:off x="2247698" y="1843164"/>
          <a:ext cx="2250405" cy="134548"/>
        </a:xfrm>
        <a:custGeom>
          <a:avLst/>
          <a:gdLst/>
          <a:ahLst/>
          <a:cxnLst/>
          <a:rect l="0" t="0" r="0" b="0"/>
          <a:pathLst>
            <a:path>
              <a:moveTo>
                <a:pt x="2250405" y="0"/>
              </a:moveTo>
              <a:lnTo>
                <a:pt x="2250405" y="91690"/>
              </a:lnTo>
              <a:lnTo>
                <a:pt x="0" y="91690"/>
              </a:lnTo>
              <a:lnTo>
                <a:pt x="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2FEE0-CFEA-4DB5-95D7-D792339C2F96}">
      <dsp:nvSpPr>
        <dsp:cNvPr id="0" name=""/>
        <dsp:cNvSpPr/>
      </dsp:nvSpPr>
      <dsp:spPr>
        <a:xfrm>
          <a:off x="1710549" y="1843164"/>
          <a:ext cx="2787555" cy="134548"/>
        </a:xfrm>
        <a:custGeom>
          <a:avLst/>
          <a:gdLst/>
          <a:ahLst/>
          <a:cxnLst/>
          <a:rect l="0" t="0" r="0" b="0"/>
          <a:pathLst>
            <a:path>
              <a:moveTo>
                <a:pt x="2787555" y="0"/>
              </a:moveTo>
              <a:lnTo>
                <a:pt x="2787555" y="91690"/>
              </a:lnTo>
              <a:lnTo>
                <a:pt x="0" y="91690"/>
              </a:lnTo>
              <a:lnTo>
                <a:pt x="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E6662-A6CF-445C-A28F-345CEC76D52E}">
      <dsp:nvSpPr>
        <dsp:cNvPr id="0" name=""/>
        <dsp:cNvSpPr/>
      </dsp:nvSpPr>
      <dsp:spPr>
        <a:xfrm>
          <a:off x="686494" y="1962840"/>
          <a:ext cx="448377" cy="134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90"/>
              </a:lnTo>
              <a:lnTo>
                <a:pt x="448377" y="91690"/>
              </a:lnTo>
              <a:lnTo>
                <a:pt x="448377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907F1-08BB-42F6-BB2D-A881B5099C8E}">
      <dsp:nvSpPr>
        <dsp:cNvPr id="0" name=""/>
        <dsp:cNvSpPr/>
      </dsp:nvSpPr>
      <dsp:spPr>
        <a:xfrm>
          <a:off x="616232" y="1962840"/>
          <a:ext cx="91440" cy="134548"/>
        </a:xfrm>
        <a:custGeom>
          <a:avLst/>
          <a:gdLst/>
          <a:ahLst/>
          <a:cxnLst/>
          <a:rect l="0" t="0" r="0" b="0"/>
          <a:pathLst>
            <a:path>
              <a:moveTo>
                <a:pt x="70262" y="0"/>
              </a:moveTo>
              <a:lnTo>
                <a:pt x="70262" y="91690"/>
              </a:lnTo>
              <a:lnTo>
                <a:pt x="45720" y="91690"/>
              </a:lnTo>
              <a:lnTo>
                <a:pt x="4572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F2FA2-8228-4742-ACEE-BAF749D9C2EC}">
      <dsp:nvSpPr>
        <dsp:cNvPr id="0" name=""/>
        <dsp:cNvSpPr/>
      </dsp:nvSpPr>
      <dsp:spPr>
        <a:xfrm>
          <a:off x="213574" y="1962840"/>
          <a:ext cx="472920" cy="134548"/>
        </a:xfrm>
        <a:custGeom>
          <a:avLst/>
          <a:gdLst/>
          <a:ahLst/>
          <a:cxnLst/>
          <a:rect l="0" t="0" r="0" b="0"/>
          <a:pathLst>
            <a:path>
              <a:moveTo>
                <a:pt x="472920" y="0"/>
              </a:moveTo>
              <a:lnTo>
                <a:pt x="472920" y="91690"/>
              </a:lnTo>
              <a:lnTo>
                <a:pt x="0" y="91690"/>
              </a:lnTo>
              <a:lnTo>
                <a:pt x="0" y="1345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30977-DFDE-4C40-A199-C1BCBBDE035D}">
      <dsp:nvSpPr>
        <dsp:cNvPr id="0" name=""/>
        <dsp:cNvSpPr/>
      </dsp:nvSpPr>
      <dsp:spPr>
        <a:xfrm>
          <a:off x="931" y="310772"/>
          <a:ext cx="1371125" cy="1652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DB2298-9E81-448B-8622-C7243B6EABFB}">
      <dsp:nvSpPr>
        <dsp:cNvPr id="0" name=""/>
        <dsp:cNvSpPr/>
      </dsp:nvSpPr>
      <dsp:spPr>
        <a:xfrm>
          <a:off x="52335" y="359605"/>
          <a:ext cx="1371125" cy="1652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ДОХОДЫ БЮДЖЕТА           282 825,8 тыс. руб.</a:t>
          </a:r>
          <a:endParaRPr lang="ru-RU" sz="900" b="1" kern="1200" dirty="0"/>
        </a:p>
      </dsp:txBody>
      <dsp:txXfrm>
        <a:off x="92494" y="399764"/>
        <a:ext cx="1290807" cy="1571749"/>
      </dsp:txXfrm>
    </dsp:sp>
    <dsp:sp modelId="{9FBB4557-20C5-4AE3-8A3C-B93D16001E37}">
      <dsp:nvSpPr>
        <dsp:cNvPr id="0" name=""/>
        <dsp:cNvSpPr/>
      </dsp:nvSpPr>
      <dsp:spPr>
        <a:xfrm>
          <a:off x="67505" y="2097388"/>
          <a:ext cx="292137" cy="1478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30E7C1-1424-4D15-9C02-4BA6F995F669}">
      <dsp:nvSpPr>
        <dsp:cNvPr id="0" name=""/>
        <dsp:cNvSpPr/>
      </dsp:nvSpPr>
      <dsp:spPr>
        <a:xfrm>
          <a:off x="118908" y="2146221"/>
          <a:ext cx="292137" cy="1478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6"/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Налоговые доходы 78 048 тыс. руб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>
        <a:off x="127464" y="2154777"/>
        <a:ext cx="275025" cy="1461128"/>
      </dsp:txXfrm>
    </dsp:sp>
    <dsp:sp modelId="{59796B84-9399-4F4B-ACE0-31F6E25C2F43}">
      <dsp:nvSpPr>
        <dsp:cNvPr id="0" name=""/>
        <dsp:cNvSpPr/>
      </dsp:nvSpPr>
      <dsp:spPr>
        <a:xfrm>
          <a:off x="462449" y="2097388"/>
          <a:ext cx="399004" cy="14915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4B1BD0-E391-42EA-8088-8D05B32A23D5}">
      <dsp:nvSpPr>
        <dsp:cNvPr id="0" name=""/>
        <dsp:cNvSpPr/>
      </dsp:nvSpPr>
      <dsp:spPr>
        <a:xfrm>
          <a:off x="513852" y="2146221"/>
          <a:ext cx="399004" cy="14915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6"/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Неналоговые доходы 12 064,8 тыс. руб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>
        <a:off x="525538" y="2157907"/>
        <a:ext cx="375632" cy="1468138"/>
      </dsp:txXfrm>
    </dsp:sp>
    <dsp:sp modelId="{0FB2ADF9-9BA6-43CE-8D8A-F57CBEF576C2}">
      <dsp:nvSpPr>
        <dsp:cNvPr id="0" name=""/>
        <dsp:cNvSpPr/>
      </dsp:nvSpPr>
      <dsp:spPr>
        <a:xfrm>
          <a:off x="964261" y="2097388"/>
          <a:ext cx="341222" cy="1464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A75615-7E96-41A1-93B6-38963A86E919}">
      <dsp:nvSpPr>
        <dsp:cNvPr id="0" name=""/>
        <dsp:cNvSpPr/>
      </dsp:nvSpPr>
      <dsp:spPr>
        <a:xfrm>
          <a:off x="1015664" y="2146221"/>
          <a:ext cx="341222" cy="1464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6"/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Безвозмездные поступления 192 713,0тыс. руб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>
        <a:off x="1025658" y="2156215"/>
        <a:ext cx="321234" cy="1444545"/>
      </dsp:txXfrm>
    </dsp:sp>
    <dsp:sp modelId="{65B9561D-EC2E-4267-94FC-BD8D24AB75FC}">
      <dsp:nvSpPr>
        <dsp:cNvPr id="0" name=""/>
        <dsp:cNvSpPr/>
      </dsp:nvSpPr>
      <dsp:spPr>
        <a:xfrm>
          <a:off x="3755864" y="310772"/>
          <a:ext cx="1484479" cy="15323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479353-5695-4456-8E86-E7FA026E2FB9}">
      <dsp:nvSpPr>
        <dsp:cNvPr id="0" name=""/>
        <dsp:cNvSpPr/>
      </dsp:nvSpPr>
      <dsp:spPr>
        <a:xfrm>
          <a:off x="3807268" y="359605"/>
          <a:ext cx="1484479" cy="1532391"/>
        </a:xfrm>
        <a:prstGeom prst="roundRect">
          <a:avLst>
            <a:gd name="adj" fmla="val 10000"/>
          </a:avLst>
        </a:prstGeom>
        <a:gradFill rotWithShape="0">
          <a:gsLst>
            <a:gs pos="31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РАСХОДЫ  БЮДЖЕТА, 244 133,8 тыс. руб.</a:t>
          </a:r>
          <a:endParaRPr lang="ru-RU" sz="900" kern="1200" dirty="0"/>
        </a:p>
      </dsp:txBody>
      <dsp:txXfrm>
        <a:off x="3850747" y="403084"/>
        <a:ext cx="1397521" cy="1445433"/>
      </dsp:txXfrm>
    </dsp:sp>
    <dsp:sp modelId="{06D0CAA3-75EF-435C-9305-FEF54406F389}">
      <dsp:nvSpPr>
        <dsp:cNvPr id="0" name=""/>
        <dsp:cNvSpPr/>
      </dsp:nvSpPr>
      <dsp:spPr>
        <a:xfrm>
          <a:off x="1474864" y="1977712"/>
          <a:ext cx="471369" cy="1578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D73783-94EB-4045-B1B9-56AD637628F5}">
      <dsp:nvSpPr>
        <dsp:cNvPr id="0" name=""/>
        <dsp:cNvSpPr/>
      </dsp:nvSpPr>
      <dsp:spPr>
        <a:xfrm>
          <a:off x="1526267" y="2026545"/>
          <a:ext cx="471369" cy="1578775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Об</a:t>
          </a:r>
          <a:r>
            <a:rPr lang="ru-RU" sz="700" b="1" kern="1200" dirty="0" smtClean="0"/>
            <a:t>щегосударственные вопросы, 24 239,4 тыс. руб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>
        <a:off x="1540073" y="2040351"/>
        <a:ext cx="443757" cy="1551163"/>
      </dsp:txXfrm>
    </dsp:sp>
    <dsp:sp modelId="{BEA345BE-F0BF-45E9-AC58-7F323B34BE78}">
      <dsp:nvSpPr>
        <dsp:cNvPr id="0" name=""/>
        <dsp:cNvSpPr/>
      </dsp:nvSpPr>
      <dsp:spPr>
        <a:xfrm>
          <a:off x="2049040" y="1977712"/>
          <a:ext cx="397316" cy="15924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8D7B50-A106-448D-B753-97DFB01FF539}">
      <dsp:nvSpPr>
        <dsp:cNvPr id="0" name=""/>
        <dsp:cNvSpPr/>
      </dsp:nvSpPr>
      <dsp:spPr>
        <a:xfrm>
          <a:off x="2100444" y="2026545"/>
          <a:ext cx="397316" cy="1592450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Национальная оборона, 107,7 тыс. руб.</a:t>
          </a:r>
          <a:endParaRPr lang="ru-RU" sz="700" b="1" kern="1200" dirty="0"/>
        </a:p>
      </dsp:txBody>
      <dsp:txXfrm>
        <a:off x="2112081" y="2038182"/>
        <a:ext cx="374042" cy="1569176"/>
      </dsp:txXfrm>
    </dsp:sp>
    <dsp:sp modelId="{379EA35C-918D-4A4F-8A95-D1BEDEC8E416}">
      <dsp:nvSpPr>
        <dsp:cNvPr id="0" name=""/>
        <dsp:cNvSpPr/>
      </dsp:nvSpPr>
      <dsp:spPr>
        <a:xfrm>
          <a:off x="2549163" y="1977712"/>
          <a:ext cx="427822" cy="1541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1CF260-4C83-40DB-8C8D-ADDC3A6D7D44}">
      <dsp:nvSpPr>
        <dsp:cNvPr id="0" name=""/>
        <dsp:cNvSpPr/>
      </dsp:nvSpPr>
      <dsp:spPr>
        <a:xfrm>
          <a:off x="2600567" y="2026545"/>
          <a:ext cx="427822" cy="1541322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Н</a:t>
          </a:r>
          <a:r>
            <a:rPr lang="ru-RU" sz="700" b="1" kern="1200" dirty="0" smtClean="0"/>
            <a:t>ациональная безопасность, 2 838,0 тыс. руб.</a:t>
          </a:r>
          <a:endParaRPr lang="ru-RU" sz="700" b="1" kern="1200" dirty="0"/>
        </a:p>
      </dsp:txBody>
      <dsp:txXfrm>
        <a:off x="2613097" y="2039075"/>
        <a:ext cx="402762" cy="1516262"/>
      </dsp:txXfrm>
    </dsp:sp>
    <dsp:sp modelId="{8176A4DD-18F7-4E4C-B6B1-1093890948E5}">
      <dsp:nvSpPr>
        <dsp:cNvPr id="0" name=""/>
        <dsp:cNvSpPr/>
      </dsp:nvSpPr>
      <dsp:spPr>
        <a:xfrm>
          <a:off x="3079792" y="1977712"/>
          <a:ext cx="490698" cy="15571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03E5EB-4A19-4C70-AF26-DF9C53C61F9B}">
      <dsp:nvSpPr>
        <dsp:cNvPr id="0" name=""/>
        <dsp:cNvSpPr/>
      </dsp:nvSpPr>
      <dsp:spPr>
        <a:xfrm>
          <a:off x="3131196" y="2026545"/>
          <a:ext cx="490698" cy="1557118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Национальная экономика,  7 510,7 тыс. руб.</a:t>
          </a:r>
          <a:endParaRPr lang="ru-RU" sz="700" b="1" kern="1200" dirty="0"/>
        </a:p>
      </dsp:txBody>
      <dsp:txXfrm>
        <a:off x="3145568" y="2040917"/>
        <a:ext cx="461954" cy="1528374"/>
      </dsp:txXfrm>
    </dsp:sp>
    <dsp:sp modelId="{DE2C3AC5-43C7-4568-8796-825C56566A1F}">
      <dsp:nvSpPr>
        <dsp:cNvPr id="0" name=""/>
        <dsp:cNvSpPr/>
      </dsp:nvSpPr>
      <dsp:spPr>
        <a:xfrm>
          <a:off x="3673298" y="1977712"/>
          <a:ext cx="441141" cy="15486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C0CBFD-E047-4405-8CBB-194E8E8B47EF}">
      <dsp:nvSpPr>
        <dsp:cNvPr id="0" name=""/>
        <dsp:cNvSpPr/>
      </dsp:nvSpPr>
      <dsp:spPr>
        <a:xfrm>
          <a:off x="3724701" y="2026545"/>
          <a:ext cx="441141" cy="1548654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ЖКХ  9 238,5 тыс. руб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>
        <a:off x="3737622" y="2039466"/>
        <a:ext cx="415299" cy="1522812"/>
      </dsp:txXfrm>
    </dsp:sp>
    <dsp:sp modelId="{1E020031-F3C6-4EC5-A734-6ADFFD69453F}">
      <dsp:nvSpPr>
        <dsp:cNvPr id="0" name=""/>
        <dsp:cNvSpPr/>
      </dsp:nvSpPr>
      <dsp:spPr>
        <a:xfrm>
          <a:off x="4217246" y="1977712"/>
          <a:ext cx="497776" cy="1605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F181ED-BE54-4666-9032-B5CF82886667}">
      <dsp:nvSpPr>
        <dsp:cNvPr id="0" name=""/>
        <dsp:cNvSpPr/>
      </dsp:nvSpPr>
      <dsp:spPr>
        <a:xfrm>
          <a:off x="4268649" y="2026545"/>
          <a:ext cx="497776" cy="1605093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Образование, 173 420,4 тыс. руб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>
        <a:off x="4283228" y="2041124"/>
        <a:ext cx="468618" cy="1575935"/>
      </dsp:txXfrm>
    </dsp:sp>
    <dsp:sp modelId="{14937106-6474-4B43-B62B-0E2D7F727D8D}">
      <dsp:nvSpPr>
        <dsp:cNvPr id="0" name=""/>
        <dsp:cNvSpPr/>
      </dsp:nvSpPr>
      <dsp:spPr>
        <a:xfrm>
          <a:off x="4826295" y="1952313"/>
          <a:ext cx="492595" cy="162268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  <a:miter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1496B7B1-C0BB-4553-A1D1-B8CE08C4E0FA}">
      <dsp:nvSpPr>
        <dsp:cNvPr id="0" name=""/>
        <dsp:cNvSpPr/>
      </dsp:nvSpPr>
      <dsp:spPr>
        <a:xfrm>
          <a:off x="4877699" y="2001146"/>
          <a:ext cx="492595" cy="1622681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Культура, 12 353,4 тыс. руб.</a:t>
          </a:r>
          <a:endParaRPr lang="ru-RU" sz="700" b="1" kern="1200" dirty="0"/>
        </a:p>
      </dsp:txBody>
      <dsp:txXfrm>
        <a:off x="4892127" y="2015574"/>
        <a:ext cx="463739" cy="1593825"/>
      </dsp:txXfrm>
    </dsp:sp>
    <dsp:sp modelId="{131147A6-0B17-4546-ACB8-D44EEDEF6A71}">
      <dsp:nvSpPr>
        <dsp:cNvPr id="0" name=""/>
        <dsp:cNvSpPr/>
      </dsp:nvSpPr>
      <dsp:spPr>
        <a:xfrm>
          <a:off x="5434549" y="1964757"/>
          <a:ext cx="411801" cy="1622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7BB656-E349-4C50-8892-0713EA61EB9C}">
      <dsp:nvSpPr>
        <dsp:cNvPr id="0" name=""/>
        <dsp:cNvSpPr/>
      </dsp:nvSpPr>
      <dsp:spPr>
        <a:xfrm>
          <a:off x="5485952" y="2013590"/>
          <a:ext cx="411801" cy="1622681"/>
        </a:xfrm>
        <a:prstGeom prst="roundRect">
          <a:avLst>
            <a:gd name="adj" fmla="val 10000"/>
          </a:avLst>
        </a:prstGeom>
        <a:gradFill rotWithShape="0">
          <a:gsLst>
            <a:gs pos="3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4">
              <a:shade val="50000"/>
            </a:schemeClr>
          </a:solidFill>
          <a:prstDash val="solid"/>
          <a:miter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Здравоохранение, 1 569,8  тыс. руб.</a:t>
          </a:r>
          <a:endParaRPr lang="ru-RU" sz="700" b="1" kern="1200" dirty="0"/>
        </a:p>
      </dsp:txBody>
      <dsp:txXfrm>
        <a:off x="5498013" y="2025651"/>
        <a:ext cx="387679" cy="1598559"/>
      </dsp:txXfrm>
    </dsp:sp>
    <dsp:sp modelId="{4CC5DA9C-D22F-4763-80BD-CF4F3C4B63F3}">
      <dsp:nvSpPr>
        <dsp:cNvPr id="0" name=""/>
        <dsp:cNvSpPr/>
      </dsp:nvSpPr>
      <dsp:spPr>
        <a:xfrm>
          <a:off x="5927839" y="1977712"/>
          <a:ext cx="462630" cy="1597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D670209-643E-44C8-8516-3AC28E1AB944}">
      <dsp:nvSpPr>
        <dsp:cNvPr id="0" name=""/>
        <dsp:cNvSpPr/>
      </dsp:nvSpPr>
      <dsp:spPr>
        <a:xfrm>
          <a:off x="5979243" y="2026545"/>
          <a:ext cx="462630" cy="1597635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chemeClr val="accent4">
              <a:lumMod val="7500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 smtClean="0"/>
            <a:t>Социальная политика, 11 152,7 тыс. руб</a:t>
          </a:r>
          <a:r>
            <a:rPr lang="ru-RU" sz="500" kern="1200" dirty="0" smtClean="0"/>
            <a:t>. </a:t>
          </a:r>
          <a:endParaRPr lang="ru-RU" sz="500" kern="1200" dirty="0"/>
        </a:p>
      </dsp:txBody>
      <dsp:txXfrm>
        <a:off x="5992793" y="2040095"/>
        <a:ext cx="435530" cy="1570535"/>
      </dsp:txXfrm>
    </dsp:sp>
    <dsp:sp modelId="{36AF9111-3CC3-4FD4-90D1-96FFAF2C7A0C}">
      <dsp:nvSpPr>
        <dsp:cNvPr id="0" name=""/>
        <dsp:cNvSpPr/>
      </dsp:nvSpPr>
      <dsp:spPr>
        <a:xfrm>
          <a:off x="6518675" y="1942365"/>
          <a:ext cx="462630" cy="1588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6E2E43-C64F-4D6E-9115-96DC8A6FED5E}">
      <dsp:nvSpPr>
        <dsp:cNvPr id="0" name=""/>
        <dsp:cNvSpPr/>
      </dsp:nvSpPr>
      <dsp:spPr>
        <a:xfrm>
          <a:off x="6570078" y="1991199"/>
          <a:ext cx="462630" cy="1588816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chemeClr val="accent4">
              <a:lumMod val="7500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 smtClean="0"/>
            <a:t>Физкультура и спорт, 1 112,6  тыс. руб</a:t>
          </a:r>
          <a:r>
            <a:rPr lang="ru-RU" sz="500" kern="1200" dirty="0" smtClean="0"/>
            <a:t>.</a:t>
          </a:r>
          <a:endParaRPr lang="ru-RU" sz="500" kern="1200" dirty="0"/>
        </a:p>
      </dsp:txBody>
      <dsp:txXfrm>
        <a:off x="6583628" y="2004749"/>
        <a:ext cx="435530" cy="1561716"/>
      </dsp:txXfrm>
    </dsp:sp>
    <dsp:sp modelId="{28A732EE-54AC-4450-80A5-2996053DE0DB}">
      <dsp:nvSpPr>
        <dsp:cNvPr id="0" name=""/>
        <dsp:cNvSpPr/>
      </dsp:nvSpPr>
      <dsp:spPr>
        <a:xfrm>
          <a:off x="7058714" y="1977712"/>
          <a:ext cx="462630" cy="1556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11F3BC-F154-46C4-93F7-14BE7F338232}">
      <dsp:nvSpPr>
        <dsp:cNvPr id="0" name=""/>
        <dsp:cNvSpPr/>
      </dsp:nvSpPr>
      <dsp:spPr>
        <a:xfrm>
          <a:off x="7110117" y="2026545"/>
          <a:ext cx="462630" cy="1556680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/>
            </a:gs>
            <a:gs pos="10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chemeClr val="accent4">
              <a:lumMod val="7500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 smtClean="0"/>
            <a:t>СМИ  590,6 тыс. руб.</a:t>
          </a:r>
          <a:endParaRPr lang="ru-RU" sz="500" b="1" kern="1200" dirty="0"/>
        </a:p>
      </dsp:txBody>
      <dsp:txXfrm>
        <a:off x="7123667" y="2040095"/>
        <a:ext cx="435530" cy="1529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DAC5-BBD9-45C6-ABE5-DF47FEE1C6AD}">
      <dsp:nvSpPr>
        <dsp:cNvPr id="0" name=""/>
        <dsp:cNvSpPr/>
      </dsp:nvSpPr>
      <dsp:spPr>
        <a:xfrm>
          <a:off x="1224082" y="0"/>
          <a:ext cx="5923927" cy="5031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Основные параметры исполнения бюджета городского округа ЗАТО Свободный за  6 месяцев 2021 года</a:t>
          </a:r>
          <a:endParaRPr lang="ru-RU" sz="3600" b="1" kern="1200" dirty="0"/>
        </a:p>
      </dsp:txBody>
      <dsp:txXfrm>
        <a:off x="1248644" y="24562"/>
        <a:ext cx="5874803" cy="4540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DAC5-BBD9-45C6-ABE5-DF47FEE1C6AD}">
      <dsp:nvSpPr>
        <dsp:cNvPr id="0" name=""/>
        <dsp:cNvSpPr/>
      </dsp:nvSpPr>
      <dsp:spPr>
        <a:xfrm>
          <a:off x="1274890" y="1139"/>
          <a:ext cx="5923927" cy="11652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Численность населения на 01.01.2021 года 9851 человек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Доходы в расчёте на одного человека составили 28710,36 рублей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Расходы в расчёте на одного человека составили 24782,65 рублей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/>
            <a:t> </a:t>
          </a:r>
          <a:endParaRPr lang="ru-RU" sz="1400" b="1" kern="1200" baseline="0" dirty="0"/>
        </a:p>
      </dsp:txBody>
      <dsp:txXfrm>
        <a:off x="1331773" y="58022"/>
        <a:ext cx="5810161" cy="1051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5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036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891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9328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105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7509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3092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553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0118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6920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57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100" b="1" strike="noStrike" spc="-1">
                <a:solidFill>
                  <a:srgbClr val="E9D596"/>
                </a:solidFill>
                <a:latin typeface="Lucida Sans"/>
              </a:rPr>
              <a:t>Образец заголовка</a:t>
            </a:r>
            <a:endParaRPr lang="ru-RU" sz="41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548640" indent="-41112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lang="ru-RU" sz="2800" b="0" strike="noStrike" spc="-1">
                <a:solidFill>
                  <a:srgbClr val="FFFFFF"/>
                </a:solidFill>
                <a:latin typeface="Book Antiqua"/>
              </a:rPr>
              <a:t>Образец текста</a:t>
            </a:r>
          </a:p>
          <a:p>
            <a:pPr marL="868680" lvl="1" indent="-28296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80000"/>
              <a:buFont typeface="Wingdings 2" charset="2"/>
              <a:buChar char=""/>
            </a:pPr>
            <a:r>
              <a:rPr lang="ru-RU" sz="2400" b="0" strike="noStrike" spc="-1">
                <a:solidFill>
                  <a:srgbClr val="FFFFFF"/>
                </a:solidFill>
                <a:latin typeface="Book Antiqua"/>
              </a:rPr>
              <a:t>Второй уровень</a:t>
            </a:r>
          </a:p>
          <a:p>
            <a:pPr marL="1134000" lvl="2" indent="-22824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95000"/>
              <a:buFont typeface="Wingdings" charset="2"/>
              <a:buChar char=""/>
            </a:pPr>
            <a:r>
              <a:rPr lang="ru-RU" sz="2200" b="0" strike="noStrike" spc="-1">
                <a:solidFill>
                  <a:srgbClr val="FFFFFF"/>
                </a:solidFill>
                <a:latin typeface="Book Antiqua"/>
              </a:rPr>
              <a:t>Третий уровень</a:t>
            </a:r>
          </a:p>
          <a:p>
            <a:pPr marL="1353240" lvl="3" indent="-18252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Wingdings 3" charset="2"/>
              <a:buChar char="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Четвертый уровень</a:t>
            </a:r>
          </a:p>
          <a:p>
            <a:pPr marL="1545480" lvl="4" indent="-18252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Wingdings 2" charset="2"/>
              <a:buChar char="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CA6A5613-574F-46AF-B7A0-0A2AE8F3D2C9}" type="datetime">
              <a:rPr lang="ru-RU" sz="1200" b="0" strike="noStrike" spc="-1">
                <a:solidFill>
                  <a:srgbClr val="BCBCBC"/>
                </a:solidFill>
                <a:latin typeface="Book Antiqua"/>
              </a:rPr>
              <a:t>27.08.2021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0" tIns="45000" rIns="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6968C74-D29F-411C-8058-621CC72EAD19}" type="slidenum">
              <a:rPr lang="ru-RU" sz="1200" b="0" strike="noStrike" spc="-1">
                <a:solidFill>
                  <a:srgbClr val="BCBCBC"/>
                </a:solidFill>
                <a:latin typeface="Book Antiqua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A657F469-F1B8-449D-9923-07F378CC9584}" type="datetime">
              <a:rPr lang="ru-RU" sz="1200" b="0" strike="noStrike" spc="-1">
                <a:solidFill>
                  <a:srgbClr val="BCBCBC"/>
                </a:solidFill>
                <a:latin typeface="Book Antiqua"/>
              </a:rPr>
              <a:t>27.08.2021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0" tIns="45000" rIns="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D9D4924-DA0E-4F6E-A8CC-06627110CF9F}" type="slidenum">
              <a:rPr lang="ru-RU" sz="1200" b="0" strike="noStrike" spc="-1">
                <a:solidFill>
                  <a:srgbClr val="BCBCBC"/>
                </a:solidFill>
                <a:latin typeface="Book Antiqua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FFFFFF"/>
                </a:solidFill>
                <a:latin typeface="Book Antiqua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FFFFFF"/>
                </a:solidFill>
                <a:latin typeface="Book Antiqua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200" b="0" strike="noStrike" spc="-1">
                <a:solidFill>
                  <a:srgbClr val="FFFFFF"/>
                </a:solidFill>
                <a:latin typeface="Book Antiqua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100" b="1" strike="noStrike" spc="-1">
                <a:solidFill>
                  <a:srgbClr val="E9D596"/>
                </a:solidFill>
                <a:latin typeface="Lucida Sans"/>
              </a:rPr>
              <a:t>Образец заголовка</a:t>
            </a:r>
            <a:endParaRPr lang="ru-RU" sz="41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548640" indent="-411120">
              <a:lnSpc>
                <a:spcPct val="100000"/>
              </a:lnSpc>
              <a:spcBef>
                <a:spcPts val="519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lang="ru-RU" sz="2600" b="0" strike="noStrike" spc="-1">
                <a:solidFill>
                  <a:srgbClr val="FFFFFF"/>
                </a:solidFill>
                <a:latin typeface="Book Antiqua"/>
              </a:rPr>
              <a:t>Образец текста</a:t>
            </a:r>
          </a:p>
          <a:p>
            <a:pPr marL="868680" lvl="1" indent="-28296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80000"/>
              <a:buFont typeface="Wingdings 2" charset="2"/>
              <a:buChar char=""/>
            </a:pPr>
            <a:r>
              <a:rPr lang="ru-RU" sz="2400" b="0" strike="noStrike" spc="-1">
                <a:solidFill>
                  <a:srgbClr val="FFFFFF"/>
                </a:solidFill>
                <a:latin typeface="Book Antiqua"/>
              </a:rPr>
              <a:t>Второй уровень</a:t>
            </a:r>
          </a:p>
          <a:p>
            <a:pPr marL="1134000" lvl="2" indent="-22824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SzPct val="95000"/>
              <a:buFont typeface="Wingdings" charset="2"/>
              <a:buChar char="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Третий уровень</a:t>
            </a:r>
          </a:p>
          <a:p>
            <a:pPr marL="1353240" lvl="3" indent="-18252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Wingdings 3" charset="2"/>
              <a:buChar char=""/>
            </a:pPr>
            <a:r>
              <a:rPr lang="ru-RU" sz="1800" b="0" strike="noStrike" spc="-1">
                <a:solidFill>
                  <a:srgbClr val="FFFFFF"/>
                </a:solidFill>
                <a:latin typeface="Book Antiqua"/>
              </a:rPr>
              <a:t>Четвертый уровень</a:t>
            </a:r>
          </a:p>
          <a:p>
            <a:pPr marL="1545480" lvl="4" indent="-18252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Wingdings 2" charset="2"/>
              <a:buChar char=""/>
            </a:pPr>
            <a:r>
              <a:rPr lang="ru-RU" sz="1800" b="0" strike="noStrike" spc="-1">
                <a:solidFill>
                  <a:srgbClr val="FFFFFF"/>
                </a:solidFill>
                <a:latin typeface="Book Antiqua"/>
              </a:rPr>
              <a:t>Пятый уровень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548640" indent="-411120">
              <a:lnSpc>
                <a:spcPct val="100000"/>
              </a:lnSpc>
              <a:spcBef>
                <a:spcPts val="519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lang="ru-RU" sz="2600" b="0" strike="noStrike" spc="-1">
                <a:solidFill>
                  <a:srgbClr val="FFFFFF"/>
                </a:solidFill>
                <a:latin typeface="Book Antiqua"/>
              </a:rPr>
              <a:t>Образец текста</a:t>
            </a:r>
          </a:p>
          <a:p>
            <a:pPr marL="868680" lvl="1" indent="-28296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80000"/>
              <a:buFont typeface="Wingdings 2" charset="2"/>
              <a:buChar char=""/>
            </a:pPr>
            <a:r>
              <a:rPr lang="ru-RU" sz="2400" b="0" strike="noStrike" spc="-1">
                <a:solidFill>
                  <a:srgbClr val="FFFFFF"/>
                </a:solidFill>
                <a:latin typeface="Book Antiqua"/>
              </a:rPr>
              <a:t>Второй уровень</a:t>
            </a:r>
          </a:p>
          <a:p>
            <a:pPr marL="1134000" lvl="2" indent="-22824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SzPct val="95000"/>
              <a:buFont typeface="Wingdings" charset="2"/>
              <a:buChar char="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Третий уровень</a:t>
            </a:r>
          </a:p>
          <a:p>
            <a:pPr marL="1353240" lvl="3" indent="-18252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Wingdings 3" charset="2"/>
              <a:buChar char=""/>
            </a:pPr>
            <a:r>
              <a:rPr lang="ru-RU" sz="1800" b="0" strike="noStrike" spc="-1">
                <a:solidFill>
                  <a:srgbClr val="FFFFFF"/>
                </a:solidFill>
                <a:latin typeface="Book Antiqua"/>
              </a:rPr>
              <a:t>Четвертый уровень</a:t>
            </a:r>
          </a:p>
          <a:p>
            <a:pPr marL="1545480" lvl="4" indent="-18252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Font typeface="Wingdings 2" charset="2"/>
              <a:buChar char=""/>
            </a:pPr>
            <a:r>
              <a:rPr lang="ru-RU" sz="1800" b="0" strike="noStrike" spc="-1">
                <a:solidFill>
                  <a:srgbClr val="FFFFFF"/>
                </a:solidFill>
                <a:latin typeface="Book Antiqua"/>
              </a:rPr>
              <a:t>Пятый уровень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CAA4DE03-B5A2-4BA1-A575-D1EA9531F616}" type="datetime">
              <a:rPr lang="ru-RU" sz="1200" b="0" strike="noStrike" spc="-1">
                <a:solidFill>
                  <a:srgbClr val="BCBCBC"/>
                </a:solidFill>
                <a:latin typeface="Book Antiqua"/>
              </a:rPr>
              <a:t>27.08.2021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0" tIns="45000" rIns="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00FBED-0B65-410A-A3D0-3D67F5A2691D}" type="slidenum">
              <a:rPr lang="ru-RU" sz="1200" b="0" strike="noStrike" spc="-1">
                <a:solidFill>
                  <a:srgbClr val="BCBCBC"/>
                </a:solidFill>
                <a:latin typeface="Book Antiqua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100" b="1" strike="noStrike" spc="-1">
                <a:solidFill>
                  <a:srgbClr val="E9D596"/>
                </a:solidFill>
                <a:latin typeface="Lucida Sans"/>
              </a:rPr>
              <a:t>Образец заголовка</a:t>
            </a:r>
            <a:endParaRPr lang="ru-RU" sz="41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C1E8D1B8-1C02-4625-B8AF-07F18E8B5EED}" type="datetime">
              <a:rPr lang="ru-RU" sz="1200" b="0" strike="noStrike" spc="-1">
                <a:solidFill>
                  <a:srgbClr val="BCBCBC"/>
                </a:solidFill>
                <a:latin typeface="Book Antiqua"/>
              </a:rPr>
              <a:t>27.08.2021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lIns="0" tIns="45000" rIns="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D637964-1122-4EB3-998F-84D0245C2A34}" type="slidenum">
              <a:rPr lang="ru-RU" sz="1200" b="0" strike="noStrike" spc="-1">
                <a:solidFill>
                  <a:srgbClr val="BCBCBC"/>
                </a:solidFill>
                <a:latin typeface="Book Antiqua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FFFFFF"/>
                </a:solidFill>
                <a:latin typeface="Book Antiqua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200" b="0" strike="noStrike" spc="-1">
                <a:solidFill>
                  <a:srgbClr val="FFFFFF"/>
                </a:solidFill>
                <a:latin typeface="Book Antiqua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Book Antiqua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558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2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diagramQuickStyle" Target="../diagrams/quickStyle3.xml"/><Relationship Id="rId5" Type="http://schemas.openxmlformats.org/officeDocument/2006/relationships/diagramColors" Target="../diagrams/colors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4" Type="http://schemas.openxmlformats.org/officeDocument/2006/relationships/diagramQuickStyle" Target="../diagrams/quickStyle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5833615"/>
              </p:ext>
            </p:extLst>
          </p:nvPr>
        </p:nvGraphicFramePr>
        <p:xfrm>
          <a:off x="457200" y="571320"/>
          <a:ext cx="8229240" cy="55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5" name="Table 1"/>
          <p:cNvGraphicFramePr/>
          <p:nvPr>
            <p:extLst>
              <p:ext uri="{D42A27DB-BD31-4B8C-83A1-F6EECF244321}">
                <p14:modId xmlns:p14="http://schemas.microsoft.com/office/powerpoint/2010/main" val="2666707374"/>
              </p:ext>
            </p:extLst>
          </p:nvPr>
        </p:nvGraphicFramePr>
        <p:xfrm>
          <a:off x="457200" y="1228680"/>
          <a:ext cx="7786800" cy="51397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5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Наименование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План (тыс. рублей)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Факт (тыс. рублей)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Удельный вес, %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Доходы,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530 654,7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282 825,8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53,3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в том числе: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 dirty="0"/>
                        <a:t>- налоговые доходы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153 523,4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78 048,0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49,9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 dirty="0"/>
                        <a:t>29,0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 dirty="0"/>
                        <a:t>- неналоговые доходы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18 878,0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12 064,8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64,0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3,5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- 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358 253,4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192 713,0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53,8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 dirty="0"/>
                        <a:t>67,5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Расходы,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648 926,9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244 133,8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37,6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100" strike="noStrike" spc="-1"/>
                        <a:t>в том числе: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Администрация ГО ЗАТО Свободный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635 754,1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238 068,3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37,4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97,9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Дума ГО ЗАТО Свободный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1 635,8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586,1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35,8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0,3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Контрольный орган ГО ЗАТО  Свободный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2 756,0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1 296,8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47,1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0,4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финансовый отдел администрации ГО ЗАТО Свободный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8 781,0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4 182,6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47,6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1,4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Дефицит (-),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-118 272,2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Источники финансирования дефицита бюджета,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118 272,2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Изменение остатков средств бюджета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118 272,2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/>
                        <a:t>х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strike="noStrike" spc="-1" dirty="0"/>
                        <a:t>х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166" name="Picture 2" descr="D:\Temp\фотожаба\ФОН ПРЕЗЕНТАЙЦИЯ низ.gif"/>
          <p:cNvPicPr/>
          <p:nvPr/>
        </p:nvPicPr>
        <p:blipFill>
          <a:blip r:embed="rId7"/>
          <a:stretch/>
        </p:blipFill>
        <p:spPr>
          <a:xfrm>
            <a:off x="0" y="6576840"/>
            <a:ext cx="9143640" cy="308160"/>
          </a:xfrm>
          <a:prstGeom prst="rect">
            <a:avLst/>
          </a:prstGeom>
          <a:ln w="0">
            <a:noFill/>
          </a:ln>
        </p:spPr>
      </p:pic>
      <p:pic>
        <p:nvPicPr>
          <p:cNvPr id="167" name="Рисунок 6" descr="C:\Users\User\AppData\Local\Microsoft\Windows\Temporary Internet Files\Content.Word\ЗАТО герб.jpg"/>
          <p:cNvPicPr/>
          <p:nvPr/>
        </p:nvPicPr>
        <p:blipFill>
          <a:blip r:embed="rId8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1403640" y="260640"/>
            <a:ext cx="6634800" cy="1142640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100000">
                <a:srgbClr val="F6F6FA"/>
              </a:gs>
            </a:gsLst>
            <a:lin ang="13500000"/>
          </a:gradFill>
          <a:ln w="9360">
            <a:solidFill>
              <a:srgbClr val="594A95"/>
            </a:solidFill>
            <a:round/>
          </a:ln>
          <a:effectLst>
            <a:outerShdw dist="101314" dir="2700000">
              <a:srgbClr val="000000">
                <a:alpha val="35000"/>
              </a:srgbClr>
            </a:outerShdw>
          </a:effectLst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Структура расходов бюджета городского округа ЗАТО Свободный  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по состоянию на 1 июля 2021 года</a:t>
            </a:r>
            <a:endParaRPr lang="ru-RU" sz="1600" b="0" strike="noStrike" spc="-1" dirty="0">
              <a:solidFill>
                <a:srgbClr val="FFFFFF"/>
              </a:solidFill>
              <a:latin typeface="Book Antiqua"/>
            </a:endParaRPr>
          </a:p>
        </p:txBody>
      </p:sp>
      <p:pic>
        <p:nvPicPr>
          <p:cNvPr id="198" name="Рисунок 3" descr="C:\Users\User\AppData\Local\Microsoft\Windows\Temporary Internet Files\Content.Word\ЗАТО герб.jpg"/>
          <p:cNvPicPr/>
          <p:nvPr/>
        </p:nvPicPr>
        <p:blipFill>
          <a:blip r:embed="rId2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  <p:graphicFrame>
        <p:nvGraphicFramePr>
          <p:cNvPr id="199" name="Содержимое 6"/>
          <p:cNvGraphicFramePr/>
          <p:nvPr>
            <p:extLst>
              <p:ext uri="{D42A27DB-BD31-4B8C-83A1-F6EECF244321}">
                <p14:modId xmlns:p14="http://schemas.microsoft.com/office/powerpoint/2010/main" val="1803676346"/>
              </p:ext>
            </p:extLst>
          </p:nvPr>
        </p:nvGraphicFramePr>
        <p:xfrm>
          <a:off x="441960" y="1546860"/>
          <a:ext cx="8229240" cy="4708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814860" y="343290"/>
            <a:ext cx="7109460" cy="647640"/>
          </a:xfrm>
          <a:prstGeom prst="rect">
            <a:avLst/>
          </a:prstGeom>
          <a:gradFill rotWithShape="0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8F9F7"/>
              </a:gs>
            </a:gsLst>
            <a:lin ang="13500000"/>
          </a:gradFill>
          <a:ln w="9360">
            <a:solidFill>
              <a:srgbClr val="71815D"/>
            </a:solidFill>
            <a:round/>
          </a:ln>
          <a:effectLst>
            <a:outerShdw dist="101314" dir="2700000">
              <a:srgbClr val="000000">
                <a:alpha val="35000"/>
              </a:srgbClr>
            </a:outerShdw>
          </a:effectLst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Исполнение бюджета городского округа  ЗАТО Свободный 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за 6 месяцев  2021 года по расходам</a:t>
            </a:r>
            <a:endParaRPr lang="ru-RU" sz="1600" b="0" strike="noStrike" spc="-1" dirty="0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201" name="Объект 6"/>
          <p:cNvGraphicFramePr/>
          <p:nvPr>
            <p:extLst>
              <p:ext uri="{D42A27DB-BD31-4B8C-83A1-F6EECF244321}">
                <p14:modId xmlns:p14="http://schemas.microsoft.com/office/powerpoint/2010/main" val="2554993430"/>
              </p:ext>
            </p:extLst>
          </p:nvPr>
        </p:nvGraphicFramePr>
        <p:xfrm>
          <a:off x="457200" y="1052640"/>
          <a:ext cx="7467120" cy="54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2" name="Рисунок 3" descr="C:\Users\User\AppData\Local\Microsoft\Windows\Temporary Internet Files\Content.Word\ЗАТО герб.jpg"/>
          <p:cNvPicPr/>
          <p:nvPr/>
        </p:nvPicPr>
        <p:blipFill>
          <a:blip r:embed="rId3"/>
          <a:stretch/>
        </p:blipFill>
        <p:spPr>
          <a:xfrm>
            <a:off x="205380" y="174900"/>
            <a:ext cx="503640" cy="6476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2843640" y="1071720"/>
            <a:ext cx="2664000" cy="280800"/>
          </a:xfrm>
          <a:prstGeom prst="rect">
            <a:avLst/>
          </a:prstGeom>
          <a:solidFill>
            <a:srgbClr val="E0E7F5"/>
          </a:solidFill>
          <a:ln w="9360">
            <a:solidFill>
              <a:srgbClr val="71815D"/>
            </a:solidFill>
            <a:round/>
          </a:ln>
          <a:effectLst>
            <a:outerShdw dist="101314" dir="2700000">
              <a:srgbClr val="000000">
                <a:alpha val="35000"/>
              </a:srgbClr>
            </a:outerShdw>
          </a:effectLst>
        </p:spPr>
        <p:txBody>
          <a:bodyPr lIns="90000" tIns="45000" rIns="90000" bIns="45000">
            <a:normAutofit fontScale="50500" lnSpcReduction="10000"/>
          </a:bodyPr>
          <a:lstStyle/>
          <a:p>
            <a:pPr marL="548640" indent="-411120" algn="ctr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ru-RU" sz="2800" b="1" i="1" strike="noStrike" spc="-1">
                <a:solidFill>
                  <a:srgbClr val="000000"/>
                </a:solidFill>
                <a:latin typeface="Book Antiqua"/>
              </a:rPr>
              <a:t>БЮДЖЕТ</a:t>
            </a:r>
            <a:endParaRPr lang="ru-RU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981037735"/>
              </p:ext>
            </p:extLst>
          </p:nvPr>
        </p:nvGraphicFramePr>
        <p:xfrm>
          <a:off x="886320" y="1484640"/>
          <a:ext cx="757368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9" name="Picture 2" descr="D:\Temp\фотожаба\ФОН ПРЕЗЕНТАЙЦИЯ низ.gif"/>
          <p:cNvPicPr/>
          <p:nvPr/>
        </p:nvPicPr>
        <p:blipFill>
          <a:blip r:embed="rId7"/>
          <a:stretch/>
        </p:blipFill>
        <p:spPr>
          <a:xfrm>
            <a:off x="0" y="6576840"/>
            <a:ext cx="9143640" cy="308160"/>
          </a:xfrm>
          <a:prstGeom prst="rect">
            <a:avLst/>
          </a:prstGeom>
          <a:ln w="0">
            <a:noFill/>
          </a:ln>
        </p:spPr>
      </p:pic>
      <p:pic>
        <p:nvPicPr>
          <p:cNvPr id="170" name="Рисунок 6" descr="C:\Users\User\AppData\Local\Microsoft\Windows\Temporary Internet Files\Content.Word\ЗАТО герб.jpg"/>
          <p:cNvPicPr/>
          <p:nvPr/>
        </p:nvPicPr>
        <p:blipFill>
          <a:blip r:embed="rId8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  <p:sp>
        <p:nvSpPr>
          <p:cNvPr id="17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3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ru-RU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494609846"/>
              </p:ext>
            </p:extLst>
          </p:nvPr>
        </p:nvGraphicFramePr>
        <p:xfrm>
          <a:off x="467640" y="260640"/>
          <a:ext cx="8229240" cy="50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243475934"/>
              </p:ext>
            </p:extLst>
          </p:nvPr>
        </p:nvGraphicFramePr>
        <p:xfrm>
          <a:off x="734480" y="5340600"/>
          <a:ext cx="8229240" cy="116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1259640" y="217800"/>
            <a:ext cx="7053840" cy="964440"/>
          </a:xfrm>
          <a:prstGeom prst="rect">
            <a:avLst/>
          </a:prstGeom>
          <a:gradFill rotWithShape="0">
            <a:gsLst>
              <a:gs pos="10000">
                <a:schemeClr val="accent4">
                  <a:lumMod val="60000"/>
                  <a:lumOff val="40000"/>
                </a:schemeClr>
              </a:gs>
              <a:gs pos="100000">
                <a:srgbClr val="F6F7FB"/>
              </a:gs>
            </a:gsLst>
            <a:lin ang="13500000"/>
          </a:gradFill>
          <a:ln w="9360">
            <a:solidFill>
              <a:srgbClr val="455E9A"/>
            </a:solidFill>
            <a:round/>
          </a:ln>
          <a:effectLst>
            <a:outerShdw dist="101314" dir="2700000">
              <a:srgbClr val="000000">
                <a:alpha val="35000"/>
              </a:srgbClr>
            </a:outerShdw>
          </a:effectLst>
        </p:spPr>
        <p:txBody>
          <a:bodyPr lIns="90000" tIns="45000" rIns="90000" bIns="45000" anchor="ctr">
            <a:normAutofit fontScale="79000" lnSpcReduction="200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Структура доходов бюджета городского округа ЗАТО Свободный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за  6 месяцев 2021 года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Всего поступило доходов  282 825,8 тыс. руб.</a:t>
            </a:r>
            <a:r>
              <a:rPr dirty="0"/>
              <a:t/>
            </a:r>
            <a:br>
              <a:rPr dirty="0"/>
            </a:br>
            <a:endParaRPr lang="ru-RU" sz="1600" b="0" strike="noStrike" spc="-1" dirty="0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173" name="Содержимое 3"/>
          <p:cNvGraphicFramePr/>
          <p:nvPr>
            <p:extLst>
              <p:ext uri="{D42A27DB-BD31-4B8C-83A1-F6EECF244321}">
                <p14:modId xmlns:p14="http://schemas.microsoft.com/office/powerpoint/2010/main" val="2993662850"/>
              </p:ext>
            </p:extLst>
          </p:nvPr>
        </p:nvGraphicFramePr>
        <p:xfrm>
          <a:off x="395640" y="980640"/>
          <a:ext cx="8072280" cy="557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4" name="Picture 2" descr="D:\Temp\фотожаба\ФОН ПРЕЗЕНТАЙЦИЯ низ.gif"/>
          <p:cNvPicPr/>
          <p:nvPr/>
        </p:nvPicPr>
        <p:blipFill>
          <a:blip r:embed="rId3"/>
          <a:stretch/>
        </p:blipFill>
        <p:spPr>
          <a:xfrm>
            <a:off x="0" y="6576840"/>
            <a:ext cx="9143640" cy="308160"/>
          </a:xfrm>
          <a:prstGeom prst="rect">
            <a:avLst/>
          </a:prstGeom>
          <a:ln w="0">
            <a:noFill/>
          </a:ln>
        </p:spPr>
      </p:pic>
      <p:pic>
        <p:nvPicPr>
          <p:cNvPr id="175" name="Рисунок 6" descr="C:\Users\User\AppData\Local\Microsoft\Windows\Temporary Internet Files\Content.Word\ЗАТО герб.jpg"/>
          <p:cNvPicPr/>
          <p:nvPr/>
        </p:nvPicPr>
        <p:blipFill>
          <a:blip r:embed="rId4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044720" y="533400"/>
            <a:ext cx="7053840" cy="1094880"/>
          </a:xfrm>
          <a:prstGeom prst="rect">
            <a:avLst/>
          </a:prstGeom>
          <a:gradFill rotWithShape="0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4F4F4"/>
              </a:gs>
            </a:gsLst>
            <a:lin ang="13500000"/>
          </a:gradFill>
          <a:ln w="9360">
            <a:solidFill>
              <a:srgbClr val="000000"/>
            </a:solidFill>
            <a:round/>
          </a:ln>
          <a:effectLst>
            <a:outerShdw dist="101314" dir="2700000">
              <a:srgbClr val="000000">
                <a:alpha val="35000"/>
              </a:srgbClr>
            </a:outerShdw>
          </a:effectLst>
        </p:spPr>
        <p:txBody>
          <a:bodyPr lIns="90000" tIns="45000" rIns="90000" bIns="45000" anchor="ctr">
            <a:normAutofit fontScale="78000" lnSpcReduction="200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Структура налоговых доходов бюджета городского округа ЗАТО Свободный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за  6 месяцев 2021 года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Всего поступило налоговых доходов 78 048,0 тыс. руб.</a:t>
            </a:r>
            <a:r>
              <a:rPr dirty="0"/>
              <a:t/>
            </a:r>
            <a:br>
              <a:rPr dirty="0"/>
            </a:br>
            <a:endParaRPr lang="ru-RU" sz="1600" b="0" strike="noStrike" spc="-1" dirty="0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177" name="Содержимое 3"/>
          <p:cNvGraphicFramePr/>
          <p:nvPr>
            <p:extLst>
              <p:ext uri="{D42A27DB-BD31-4B8C-83A1-F6EECF244321}">
                <p14:modId xmlns:p14="http://schemas.microsoft.com/office/powerpoint/2010/main" val="941351194"/>
              </p:ext>
            </p:extLst>
          </p:nvPr>
        </p:nvGraphicFramePr>
        <p:xfrm>
          <a:off x="475560" y="1412640"/>
          <a:ext cx="7967400" cy="480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8" name="Picture 2" descr="D:\Temp\фотожаба\ФОН ПРЕЗЕНТАЙЦИЯ низ.gif"/>
          <p:cNvPicPr/>
          <p:nvPr/>
        </p:nvPicPr>
        <p:blipFill>
          <a:blip r:embed="rId3"/>
          <a:stretch/>
        </p:blipFill>
        <p:spPr>
          <a:xfrm>
            <a:off x="0" y="6576840"/>
            <a:ext cx="9143640" cy="308160"/>
          </a:xfrm>
          <a:prstGeom prst="rect">
            <a:avLst/>
          </a:prstGeom>
          <a:ln w="0">
            <a:noFill/>
          </a:ln>
        </p:spPr>
      </p:pic>
      <p:pic>
        <p:nvPicPr>
          <p:cNvPr id="179" name="Рисунок 6" descr="C:\Users\User\AppData\Local\Microsoft\Windows\Temporary Internet Files\Content.Word\ЗАТО герб.jpg"/>
          <p:cNvPicPr/>
          <p:nvPr/>
        </p:nvPicPr>
        <p:blipFill>
          <a:blip r:embed="rId4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1043640" y="127440"/>
            <a:ext cx="7128360" cy="863640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100000">
                <a:srgbClr val="F8F6F9"/>
              </a:gs>
            </a:gsLst>
            <a:lin ang="13500000"/>
          </a:gradFill>
          <a:ln w="9360">
            <a:solidFill>
              <a:srgbClr val="775589"/>
            </a:solidFill>
            <a:round/>
          </a:ln>
          <a:effectLst>
            <a:outerShdw dist="101314" dir="2700000">
              <a:srgbClr val="000000">
                <a:alpha val="35000"/>
              </a:srgbClr>
            </a:outerShdw>
          </a:effectLst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000000"/>
                </a:solidFill>
                <a:latin typeface="Book Antiqua"/>
              </a:rPr>
              <a:t>Динамика налоговых поступлений в бюджет ГО ЗАТО Свободный</a:t>
            </a:r>
            <a:r>
              <a:rPr dirty="0"/>
              <a:t/>
            </a:r>
            <a:br>
              <a:rPr dirty="0"/>
            </a:br>
            <a:r>
              <a:rPr lang="ru-RU" sz="1500" b="1" strike="noStrike" spc="-1" dirty="0">
                <a:solidFill>
                  <a:srgbClr val="000000"/>
                </a:solidFill>
                <a:latin typeface="Book Antiqua"/>
              </a:rPr>
              <a:t> за 1 полугодие 2020 -2021 годов</a:t>
            </a:r>
            <a:endParaRPr lang="ru-RU" sz="1500" b="0" strike="noStrike" spc="-1" dirty="0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181" name="Объект 6"/>
          <p:cNvGraphicFramePr/>
          <p:nvPr>
            <p:extLst>
              <p:ext uri="{D42A27DB-BD31-4B8C-83A1-F6EECF244321}">
                <p14:modId xmlns:p14="http://schemas.microsoft.com/office/powerpoint/2010/main" val="4090272941"/>
              </p:ext>
            </p:extLst>
          </p:nvPr>
        </p:nvGraphicFramePr>
        <p:xfrm>
          <a:off x="827640" y="1124640"/>
          <a:ext cx="7467120" cy="54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2" name="Рисунок 7" descr="C:\Users\User\AppData\Local\Microsoft\Windows\Temporary Internet Files\Content.Word\ЗАТО герб.jpg"/>
          <p:cNvPicPr/>
          <p:nvPr/>
        </p:nvPicPr>
        <p:blipFill>
          <a:blip r:embed="rId3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1044720" y="303840"/>
            <a:ext cx="7053840" cy="1108440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100000">
                <a:srgbClr val="FBF9F6"/>
              </a:gs>
            </a:gsLst>
            <a:lin ang="13500000"/>
          </a:gra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 lIns="90000" tIns="45000" rIns="90000" bIns="45000" anchor="ctr">
            <a:normAutofit fontScale="79000" lnSpcReduction="200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Структура неналоговых доходов бюджета городского округа ЗАТО Свободный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за 1 полугодие 2021 года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latin typeface="Book Antiqua"/>
              </a:rPr>
              <a:t>Всего поступило неналоговых доходов 12 064,8 тыс. руб.</a:t>
            </a:r>
            <a:r>
              <a:rPr dirty="0"/>
              <a:t/>
            </a:r>
            <a:br>
              <a:rPr dirty="0"/>
            </a:br>
            <a:endParaRPr lang="ru-RU" sz="1600" b="0" strike="noStrike" spc="-1" dirty="0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184" name="Содержимое 3"/>
          <p:cNvGraphicFramePr/>
          <p:nvPr>
            <p:extLst>
              <p:ext uri="{D42A27DB-BD31-4B8C-83A1-F6EECF244321}">
                <p14:modId xmlns:p14="http://schemas.microsoft.com/office/powerpoint/2010/main" val="4255891415"/>
              </p:ext>
            </p:extLst>
          </p:nvPr>
        </p:nvGraphicFramePr>
        <p:xfrm>
          <a:off x="475560" y="1412640"/>
          <a:ext cx="8128440" cy="515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5" name="Picture 2" descr="D:\Temp\фотожаба\ФОН ПРЕЗЕНТАЙЦИЯ низ.gif"/>
          <p:cNvPicPr/>
          <p:nvPr/>
        </p:nvPicPr>
        <p:blipFill>
          <a:blip r:embed="rId3"/>
          <a:stretch/>
        </p:blipFill>
        <p:spPr>
          <a:xfrm>
            <a:off x="0" y="6576840"/>
            <a:ext cx="9143640" cy="308160"/>
          </a:xfrm>
          <a:prstGeom prst="rect">
            <a:avLst/>
          </a:prstGeom>
          <a:ln w="0">
            <a:noFill/>
          </a:ln>
        </p:spPr>
      </p:pic>
      <p:pic>
        <p:nvPicPr>
          <p:cNvPr id="186" name="Рисунок 6" descr="C:\Users\User\AppData\Local\Microsoft\Windows\Temporary Internet Files\Content.Word\ЗАТО герб.jpg"/>
          <p:cNvPicPr/>
          <p:nvPr/>
        </p:nvPicPr>
        <p:blipFill>
          <a:blip r:embed="rId4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1043640" y="274680"/>
            <a:ext cx="7056360" cy="63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000000"/>
                </a:solidFill>
                <a:latin typeface="Lucida Sans"/>
              </a:rPr>
              <a:t>Динамика неналоговых поступлений в бюджет городского округа </a:t>
            </a:r>
            <a:r>
              <a:rPr dirty="0"/>
              <a:t/>
            </a:r>
            <a:br>
              <a:rPr dirty="0"/>
            </a:br>
            <a:r>
              <a:rPr lang="ru-RU" sz="1500" b="1" strike="noStrike" spc="-1" dirty="0">
                <a:solidFill>
                  <a:srgbClr val="000000"/>
                </a:solidFill>
                <a:latin typeface="Lucida Sans"/>
              </a:rPr>
              <a:t> ЗАТО Свободный за 1 полугодие  2020-2021 годов</a:t>
            </a:r>
            <a:endParaRPr lang="ru-RU" sz="1500" b="0" strike="noStrike" spc="-1" dirty="0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188" name="Объект 6"/>
          <p:cNvGraphicFramePr/>
          <p:nvPr>
            <p:extLst>
              <p:ext uri="{D42A27DB-BD31-4B8C-83A1-F6EECF244321}">
                <p14:modId xmlns:p14="http://schemas.microsoft.com/office/powerpoint/2010/main" val="3414656190"/>
              </p:ext>
            </p:extLst>
          </p:nvPr>
        </p:nvGraphicFramePr>
        <p:xfrm>
          <a:off x="434340" y="1052640"/>
          <a:ext cx="7467120" cy="54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9" name="Рисунок 3" descr="C:\Users\User\AppData\Local\Microsoft\Windows\Temporary Internet Files\Content.Word\ЗАТО герб.jpg"/>
          <p:cNvPicPr/>
          <p:nvPr/>
        </p:nvPicPr>
        <p:blipFill>
          <a:blip r:embed="rId3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889" y="303902"/>
            <a:ext cx="7054222" cy="11088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indent="0" algn="ctr"/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800" b="1" dirty="0" smtClean="0">
                <a:effectLst/>
              </a:rPr>
              <a:t>Структура безвозмездных поступлений за 6 месяцев 2021 </a:t>
            </a:r>
            <a:r>
              <a:rPr lang="ru-RU" sz="1800" b="1" dirty="0">
                <a:effectLst/>
              </a:rPr>
              <a:t>года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>
                <a:effectLst/>
              </a:rPr>
              <a:t>Всего </a:t>
            </a:r>
            <a:r>
              <a:rPr lang="ru-RU" sz="1800" b="1" dirty="0" smtClean="0">
                <a:effectLst/>
              </a:rPr>
              <a:t>поступило 192 713,0 тыс</a:t>
            </a:r>
            <a:r>
              <a:rPr lang="ru-RU" sz="1800" b="1" dirty="0">
                <a:effectLst/>
              </a:rPr>
              <a:t>. руб.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818902"/>
              </p:ext>
            </p:extLst>
          </p:nvPr>
        </p:nvGraphicFramePr>
        <p:xfrm>
          <a:off x="475708" y="1412776"/>
          <a:ext cx="8128739" cy="5154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67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1043640" y="274680"/>
            <a:ext cx="6768360" cy="633600"/>
          </a:xfrm>
          <a:prstGeom prst="rect">
            <a:avLst/>
          </a:prstGeom>
          <a:gradFill rotWithShape="0">
            <a:gsLst>
              <a:gs pos="0">
                <a:srgbClr val="C0CBB4"/>
              </a:gs>
              <a:gs pos="100000">
                <a:srgbClr val="F8F9F7"/>
              </a:gs>
            </a:gsLst>
            <a:lin ang="13500000"/>
          </a:gradFill>
          <a:ln w="9360">
            <a:solidFill>
              <a:srgbClr val="71815D"/>
            </a:solidFill>
            <a:round/>
          </a:ln>
          <a:effectLst>
            <a:outerShdw dist="101314" dir="2700000">
              <a:srgbClr val="000000">
                <a:alpha val="35000"/>
              </a:srgbClr>
            </a:outerShdw>
          </a:effectLst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Book Antiqua"/>
              </a:rPr>
              <a:t>Динамика безвозмездных поступлений в бюджет городского округа ЗАТО Свободный за  1 полугодие  2020-2021 годов </a:t>
            </a:r>
            <a:endParaRPr lang="ru-RU" sz="1500" b="0" strike="noStrike" spc="-1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195" name="Объект 6"/>
          <p:cNvGraphicFramePr/>
          <p:nvPr>
            <p:extLst>
              <p:ext uri="{D42A27DB-BD31-4B8C-83A1-F6EECF244321}">
                <p14:modId xmlns:p14="http://schemas.microsoft.com/office/powerpoint/2010/main" val="887181641"/>
              </p:ext>
            </p:extLst>
          </p:nvPr>
        </p:nvGraphicFramePr>
        <p:xfrm>
          <a:off x="457200" y="1052640"/>
          <a:ext cx="7786800" cy="54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6" name="Рисунок 3" descr="C:\Users\User\AppData\Local\Microsoft\Windows\Temporary Internet Files\Content.Word\ЗАТО герб.jpg"/>
          <p:cNvPicPr/>
          <p:nvPr/>
        </p:nvPicPr>
        <p:blipFill>
          <a:blip r:embed="rId3"/>
          <a:stretch/>
        </p:blipFill>
        <p:spPr>
          <a:xfrm>
            <a:off x="323640" y="188640"/>
            <a:ext cx="547560" cy="7412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8652</TotalTime>
  <Words>473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Arial</vt:lpstr>
      <vt:lpstr>Book Antiqua</vt:lpstr>
      <vt:lpstr>DejaVu Sans</vt:lpstr>
      <vt:lpstr>Lucida Sans</vt:lpstr>
      <vt:lpstr>Symbol</vt:lpstr>
      <vt:lpstr>Times New Roman</vt:lpstr>
      <vt:lpstr>Wingdings</vt:lpstr>
      <vt:lpstr>Wingdings 2</vt:lpstr>
      <vt:lpstr>Wingdings 3</vt:lpstr>
      <vt:lpstr>Office Theme</vt:lpstr>
      <vt:lpstr>Office Theme</vt:lpstr>
      <vt:lpstr>Office Theme</vt:lpstr>
      <vt:lpstr>Office Theme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Структура безвозмездных поступлений за 6 месяцев 2021 года Всего поступило 192 713,0 тыс. руб.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dc:title>
  <dc:subject/>
  <dc:creator>Petrova</dc:creator>
  <dc:description/>
  <cp:lastModifiedBy>finot</cp:lastModifiedBy>
  <cp:revision>704</cp:revision>
  <cp:lastPrinted>2021-06-21T09:37:42Z</cp:lastPrinted>
  <dcterms:modified xsi:type="dcterms:W3CDTF">2021-08-27T10:21:10Z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</Properties>
</file>